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80" r:id="rId11"/>
    <p:sldId id="265" r:id="rId12"/>
    <p:sldId id="266" r:id="rId13"/>
    <p:sldId id="281" r:id="rId14"/>
    <p:sldId id="272" r:id="rId15"/>
    <p:sldId id="267" r:id="rId16"/>
    <p:sldId id="271" r:id="rId17"/>
    <p:sldId id="270" r:id="rId18"/>
    <p:sldId id="268" r:id="rId19"/>
    <p:sldId id="273" r:id="rId20"/>
    <p:sldId id="275" r:id="rId21"/>
    <p:sldId id="276" r:id="rId22"/>
    <p:sldId id="277"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p:cViewPr varScale="1">
        <p:scale>
          <a:sx n="104" d="100"/>
          <a:sy n="104" d="100"/>
        </p:scale>
        <p:origin x="232"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C5607B-255A-49CA-94E1-7399C0444E17}" type="doc">
      <dgm:prSet loTypeId="urn:microsoft.com/office/officeart/2005/8/layout/default" loCatId="list" qsTypeId="urn:microsoft.com/office/officeart/2005/8/quickstyle/simple2" qsCatId="simple" csTypeId="urn:microsoft.com/office/officeart/2005/8/colors/colorful2" csCatId="colorful"/>
      <dgm:spPr/>
      <dgm:t>
        <a:bodyPr/>
        <a:lstStyle/>
        <a:p>
          <a:endParaRPr lang="en-US"/>
        </a:p>
      </dgm:t>
    </dgm:pt>
    <dgm:pt modelId="{78DF5DCC-83D4-4CEC-9873-43EE36E40851}">
      <dgm:prSet/>
      <dgm:spPr/>
      <dgm:t>
        <a:bodyPr/>
        <a:lstStyle/>
        <a:p>
          <a:r>
            <a:rPr lang="en-US"/>
            <a:t>Race</a:t>
          </a:r>
        </a:p>
      </dgm:t>
    </dgm:pt>
    <dgm:pt modelId="{86E34BF2-A613-4C82-ADC2-596F1205ACB4}" type="parTrans" cxnId="{C33F8553-C79B-4E26-B28F-BB68279166DB}">
      <dgm:prSet/>
      <dgm:spPr/>
      <dgm:t>
        <a:bodyPr/>
        <a:lstStyle/>
        <a:p>
          <a:endParaRPr lang="en-US"/>
        </a:p>
      </dgm:t>
    </dgm:pt>
    <dgm:pt modelId="{86B878C2-C5DE-4ED1-85C6-36ED7C9B7319}" type="sibTrans" cxnId="{C33F8553-C79B-4E26-B28F-BB68279166DB}">
      <dgm:prSet/>
      <dgm:spPr/>
      <dgm:t>
        <a:bodyPr/>
        <a:lstStyle/>
        <a:p>
          <a:endParaRPr lang="en-US"/>
        </a:p>
      </dgm:t>
    </dgm:pt>
    <dgm:pt modelId="{F11E6C73-717E-4DE7-AD1B-EE8C5747E43E}">
      <dgm:prSet/>
      <dgm:spPr/>
      <dgm:t>
        <a:bodyPr/>
        <a:lstStyle/>
        <a:p>
          <a:r>
            <a:rPr lang="en-US"/>
            <a:t>Politics</a:t>
          </a:r>
        </a:p>
      </dgm:t>
    </dgm:pt>
    <dgm:pt modelId="{43A839B4-A58D-4934-9393-AAE39F67B51F}" type="parTrans" cxnId="{74C116EF-150F-4111-BBA4-F32A0713CCA2}">
      <dgm:prSet/>
      <dgm:spPr/>
      <dgm:t>
        <a:bodyPr/>
        <a:lstStyle/>
        <a:p>
          <a:endParaRPr lang="en-US"/>
        </a:p>
      </dgm:t>
    </dgm:pt>
    <dgm:pt modelId="{87B15417-D87B-4D79-88AB-80E8654F2AA1}" type="sibTrans" cxnId="{74C116EF-150F-4111-BBA4-F32A0713CCA2}">
      <dgm:prSet/>
      <dgm:spPr/>
      <dgm:t>
        <a:bodyPr/>
        <a:lstStyle/>
        <a:p>
          <a:endParaRPr lang="en-US"/>
        </a:p>
      </dgm:t>
    </dgm:pt>
    <dgm:pt modelId="{DEA654EF-00FA-41CF-951C-A9F5FE5A470F}">
      <dgm:prSet/>
      <dgm:spPr/>
      <dgm:t>
        <a:bodyPr/>
        <a:lstStyle/>
        <a:p>
          <a:r>
            <a:rPr lang="en-US"/>
            <a:t>Income inequality</a:t>
          </a:r>
        </a:p>
      </dgm:t>
    </dgm:pt>
    <dgm:pt modelId="{F0187003-B21E-4097-A16F-FCA0328FA463}" type="parTrans" cxnId="{624C2FC0-D46D-406C-BF89-AA67950652E7}">
      <dgm:prSet/>
      <dgm:spPr/>
      <dgm:t>
        <a:bodyPr/>
        <a:lstStyle/>
        <a:p>
          <a:endParaRPr lang="en-US"/>
        </a:p>
      </dgm:t>
    </dgm:pt>
    <dgm:pt modelId="{A33E1520-0AA6-41D3-9FDB-3E9DA121611A}" type="sibTrans" cxnId="{624C2FC0-D46D-406C-BF89-AA67950652E7}">
      <dgm:prSet/>
      <dgm:spPr/>
      <dgm:t>
        <a:bodyPr/>
        <a:lstStyle/>
        <a:p>
          <a:endParaRPr lang="en-US"/>
        </a:p>
      </dgm:t>
    </dgm:pt>
    <dgm:pt modelId="{AE81B0DC-3171-4DDC-938F-566FABBA5292}">
      <dgm:prSet/>
      <dgm:spPr/>
      <dgm:t>
        <a:bodyPr/>
        <a:lstStyle/>
        <a:p>
          <a:r>
            <a:rPr lang="en-US"/>
            <a:t>Gender</a:t>
          </a:r>
        </a:p>
      </dgm:t>
    </dgm:pt>
    <dgm:pt modelId="{D2E75D04-0932-403B-BB97-93615546E451}" type="parTrans" cxnId="{3F35C963-0FB5-4FA6-B1FB-CF3EA0DD8C83}">
      <dgm:prSet/>
      <dgm:spPr/>
      <dgm:t>
        <a:bodyPr/>
        <a:lstStyle/>
        <a:p>
          <a:endParaRPr lang="en-US"/>
        </a:p>
      </dgm:t>
    </dgm:pt>
    <dgm:pt modelId="{D4EF9660-A234-418B-99E2-0586FEEF6562}" type="sibTrans" cxnId="{3F35C963-0FB5-4FA6-B1FB-CF3EA0DD8C83}">
      <dgm:prSet/>
      <dgm:spPr/>
      <dgm:t>
        <a:bodyPr/>
        <a:lstStyle/>
        <a:p>
          <a:endParaRPr lang="en-US"/>
        </a:p>
      </dgm:t>
    </dgm:pt>
    <dgm:pt modelId="{B678915A-F464-4FB8-BB8E-1C56B5519818}">
      <dgm:prSet/>
      <dgm:spPr/>
      <dgm:t>
        <a:bodyPr/>
        <a:lstStyle/>
        <a:p>
          <a:r>
            <a:rPr lang="en-US"/>
            <a:t>Views of authority</a:t>
          </a:r>
        </a:p>
      </dgm:t>
    </dgm:pt>
    <dgm:pt modelId="{456D1E20-43F5-451A-BD4E-613E12B8CD43}" type="parTrans" cxnId="{01393A24-79E7-4DFE-A917-02039DF7F8C1}">
      <dgm:prSet/>
      <dgm:spPr/>
      <dgm:t>
        <a:bodyPr/>
        <a:lstStyle/>
        <a:p>
          <a:endParaRPr lang="en-US"/>
        </a:p>
      </dgm:t>
    </dgm:pt>
    <dgm:pt modelId="{00A2CF79-8CB9-4F2F-9CE5-35DCD2AEF16E}" type="sibTrans" cxnId="{01393A24-79E7-4DFE-A917-02039DF7F8C1}">
      <dgm:prSet/>
      <dgm:spPr/>
      <dgm:t>
        <a:bodyPr/>
        <a:lstStyle/>
        <a:p>
          <a:endParaRPr lang="en-US"/>
        </a:p>
      </dgm:t>
    </dgm:pt>
    <dgm:pt modelId="{3FB78681-46B8-4A0D-B537-E2D148378578}">
      <dgm:prSet/>
      <dgm:spPr/>
      <dgm:t>
        <a:bodyPr/>
        <a:lstStyle/>
        <a:p>
          <a:r>
            <a:rPr lang="en-US"/>
            <a:t>Eastern vs Western styles of culture</a:t>
          </a:r>
        </a:p>
      </dgm:t>
    </dgm:pt>
    <dgm:pt modelId="{3650AA8F-3071-4365-9EDF-BE6471BC8FCC}" type="parTrans" cxnId="{B9242288-B545-418E-A49C-8C3DD60FD7D2}">
      <dgm:prSet/>
      <dgm:spPr/>
      <dgm:t>
        <a:bodyPr/>
        <a:lstStyle/>
        <a:p>
          <a:endParaRPr lang="en-US"/>
        </a:p>
      </dgm:t>
    </dgm:pt>
    <dgm:pt modelId="{F6572ABC-2BB7-45F3-94FD-67FEE79A690D}" type="sibTrans" cxnId="{B9242288-B545-418E-A49C-8C3DD60FD7D2}">
      <dgm:prSet/>
      <dgm:spPr/>
      <dgm:t>
        <a:bodyPr/>
        <a:lstStyle/>
        <a:p>
          <a:endParaRPr lang="en-US"/>
        </a:p>
      </dgm:t>
    </dgm:pt>
    <dgm:pt modelId="{41B986C5-5114-4369-BE47-FFC945AE5F1E}">
      <dgm:prSet/>
      <dgm:spPr/>
      <dgm:t>
        <a:bodyPr/>
        <a:lstStyle/>
        <a:p>
          <a:r>
            <a:rPr lang="en-US"/>
            <a:t>Roles of church leadership</a:t>
          </a:r>
        </a:p>
      </dgm:t>
    </dgm:pt>
    <dgm:pt modelId="{75EF40D6-7E23-4D61-ACDC-62AE15A6B4A6}" type="parTrans" cxnId="{13026B5B-65C0-4047-86B8-B8F9F9ED8392}">
      <dgm:prSet/>
      <dgm:spPr/>
      <dgm:t>
        <a:bodyPr/>
        <a:lstStyle/>
        <a:p>
          <a:endParaRPr lang="en-US"/>
        </a:p>
      </dgm:t>
    </dgm:pt>
    <dgm:pt modelId="{498D02C1-C07B-49B4-8FC1-B6864AA5BF82}" type="sibTrans" cxnId="{13026B5B-65C0-4047-86B8-B8F9F9ED8392}">
      <dgm:prSet/>
      <dgm:spPr/>
      <dgm:t>
        <a:bodyPr/>
        <a:lstStyle/>
        <a:p>
          <a:endParaRPr lang="en-US"/>
        </a:p>
      </dgm:t>
    </dgm:pt>
    <dgm:pt modelId="{1DC209CE-3ADD-5E4C-94B6-50A7358A8970}" type="pres">
      <dgm:prSet presAssocID="{3FC5607B-255A-49CA-94E1-7399C0444E17}" presName="diagram" presStyleCnt="0">
        <dgm:presLayoutVars>
          <dgm:dir/>
          <dgm:resizeHandles val="exact"/>
        </dgm:presLayoutVars>
      </dgm:prSet>
      <dgm:spPr/>
    </dgm:pt>
    <dgm:pt modelId="{E85D10B2-1875-4344-ABED-17D37683EACC}" type="pres">
      <dgm:prSet presAssocID="{78DF5DCC-83D4-4CEC-9873-43EE36E40851}" presName="node" presStyleLbl="node1" presStyleIdx="0" presStyleCnt="7">
        <dgm:presLayoutVars>
          <dgm:bulletEnabled val="1"/>
        </dgm:presLayoutVars>
      </dgm:prSet>
      <dgm:spPr/>
    </dgm:pt>
    <dgm:pt modelId="{5836BB70-1E10-A74E-A739-4174FB40E3C4}" type="pres">
      <dgm:prSet presAssocID="{86B878C2-C5DE-4ED1-85C6-36ED7C9B7319}" presName="sibTrans" presStyleCnt="0"/>
      <dgm:spPr/>
    </dgm:pt>
    <dgm:pt modelId="{85861AE6-970F-0D43-9B98-2511E069A56D}" type="pres">
      <dgm:prSet presAssocID="{F11E6C73-717E-4DE7-AD1B-EE8C5747E43E}" presName="node" presStyleLbl="node1" presStyleIdx="1" presStyleCnt="7">
        <dgm:presLayoutVars>
          <dgm:bulletEnabled val="1"/>
        </dgm:presLayoutVars>
      </dgm:prSet>
      <dgm:spPr/>
    </dgm:pt>
    <dgm:pt modelId="{CAF54478-C556-E540-83DF-32BAF955D97B}" type="pres">
      <dgm:prSet presAssocID="{87B15417-D87B-4D79-88AB-80E8654F2AA1}" presName="sibTrans" presStyleCnt="0"/>
      <dgm:spPr/>
    </dgm:pt>
    <dgm:pt modelId="{852DAC2E-78CD-8245-9B83-6C0B89CE722F}" type="pres">
      <dgm:prSet presAssocID="{DEA654EF-00FA-41CF-951C-A9F5FE5A470F}" presName="node" presStyleLbl="node1" presStyleIdx="2" presStyleCnt="7">
        <dgm:presLayoutVars>
          <dgm:bulletEnabled val="1"/>
        </dgm:presLayoutVars>
      </dgm:prSet>
      <dgm:spPr/>
    </dgm:pt>
    <dgm:pt modelId="{51ED8DDF-8F81-8B49-B866-4F338624D403}" type="pres">
      <dgm:prSet presAssocID="{A33E1520-0AA6-41D3-9FDB-3E9DA121611A}" presName="sibTrans" presStyleCnt="0"/>
      <dgm:spPr/>
    </dgm:pt>
    <dgm:pt modelId="{A445F401-D119-EC48-BEE2-E14A2ADF5FC7}" type="pres">
      <dgm:prSet presAssocID="{AE81B0DC-3171-4DDC-938F-566FABBA5292}" presName="node" presStyleLbl="node1" presStyleIdx="3" presStyleCnt="7">
        <dgm:presLayoutVars>
          <dgm:bulletEnabled val="1"/>
        </dgm:presLayoutVars>
      </dgm:prSet>
      <dgm:spPr/>
    </dgm:pt>
    <dgm:pt modelId="{604C4A0A-0C3B-6946-BF2F-C7833D785405}" type="pres">
      <dgm:prSet presAssocID="{D4EF9660-A234-418B-99E2-0586FEEF6562}" presName="sibTrans" presStyleCnt="0"/>
      <dgm:spPr/>
    </dgm:pt>
    <dgm:pt modelId="{3C91654A-98DC-6746-9E5C-F66AD7E6883C}" type="pres">
      <dgm:prSet presAssocID="{B678915A-F464-4FB8-BB8E-1C56B5519818}" presName="node" presStyleLbl="node1" presStyleIdx="4" presStyleCnt="7">
        <dgm:presLayoutVars>
          <dgm:bulletEnabled val="1"/>
        </dgm:presLayoutVars>
      </dgm:prSet>
      <dgm:spPr/>
    </dgm:pt>
    <dgm:pt modelId="{23F007CF-9950-1947-9D4E-82F2CFFFB208}" type="pres">
      <dgm:prSet presAssocID="{00A2CF79-8CB9-4F2F-9CE5-35DCD2AEF16E}" presName="sibTrans" presStyleCnt="0"/>
      <dgm:spPr/>
    </dgm:pt>
    <dgm:pt modelId="{0E8D6CDD-5909-9A46-9E0E-A30C081527CA}" type="pres">
      <dgm:prSet presAssocID="{3FB78681-46B8-4A0D-B537-E2D148378578}" presName="node" presStyleLbl="node1" presStyleIdx="5" presStyleCnt="7">
        <dgm:presLayoutVars>
          <dgm:bulletEnabled val="1"/>
        </dgm:presLayoutVars>
      </dgm:prSet>
      <dgm:spPr/>
    </dgm:pt>
    <dgm:pt modelId="{0728386A-7D37-0948-90EA-EDEBD2C9E393}" type="pres">
      <dgm:prSet presAssocID="{F6572ABC-2BB7-45F3-94FD-67FEE79A690D}" presName="sibTrans" presStyleCnt="0"/>
      <dgm:spPr/>
    </dgm:pt>
    <dgm:pt modelId="{7120CC0F-AC87-1445-9BDF-93F33E813FF2}" type="pres">
      <dgm:prSet presAssocID="{41B986C5-5114-4369-BE47-FFC945AE5F1E}" presName="node" presStyleLbl="node1" presStyleIdx="6" presStyleCnt="7">
        <dgm:presLayoutVars>
          <dgm:bulletEnabled val="1"/>
        </dgm:presLayoutVars>
      </dgm:prSet>
      <dgm:spPr/>
    </dgm:pt>
  </dgm:ptLst>
  <dgm:cxnLst>
    <dgm:cxn modelId="{26FE9A15-F335-EA4F-9183-1C4229223940}" type="presOf" srcId="{78DF5DCC-83D4-4CEC-9873-43EE36E40851}" destId="{E85D10B2-1875-4344-ABED-17D37683EACC}" srcOrd="0" destOrd="0" presId="urn:microsoft.com/office/officeart/2005/8/layout/default"/>
    <dgm:cxn modelId="{FED81A1C-922A-8A4E-B6C4-806FCB7D644D}" type="presOf" srcId="{3FB78681-46B8-4A0D-B537-E2D148378578}" destId="{0E8D6CDD-5909-9A46-9E0E-A30C081527CA}" srcOrd="0" destOrd="0" presId="urn:microsoft.com/office/officeart/2005/8/layout/default"/>
    <dgm:cxn modelId="{B636FA20-56CC-B741-8218-2BB7EDB00290}" type="presOf" srcId="{B678915A-F464-4FB8-BB8E-1C56B5519818}" destId="{3C91654A-98DC-6746-9E5C-F66AD7E6883C}" srcOrd="0" destOrd="0" presId="urn:microsoft.com/office/officeart/2005/8/layout/default"/>
    <dgm:cxn modelId="{01393A24-79E7-4DFE-A917-02039DF7F8C1}" srcId="{3FC5607B-255A-49CA-94E1-7399C0444E17}" destId="{B678915A-F464-4FB8-BB8E-1C56B5519818}" srcOrd="4" destOrd="0" parTransId="{456D1E20-43F5-451A-BD4E-613E12B8CD43}" sibTransId="{00A2CF79-8CB9-4F2F-9CE5-35DCD2AEF16E}"/>
    <dgm:cxn modelId="{F1E6B330-0159-A145-B1AB-D7D790C82053}" type="presOf" srcId="{41B986C5-5114-4369-BE47-FFC945AE5F1E}" destId="{7120CC0F-AC87-1445-9BDF-93F33E813FF2}" srcOrd="0" destOrd="0" presId="urn:microsoft.com/office/officeart/2005/8/layout/default"/>
    <dgm:cxn modelId="{66ADD745-0DF5-D941-BB78-2594D62DDA18}" type="presOf" srcId="{DEA654EF-00FA-41CF-951C-A9F5FE5A470F}" destId="{852DAC2E-78CD-8245-9B83-6C0B89CE722F}" srcOrd="0" destOrd="0" presId="urn:microsoft.com/office/officeart/2005/8/layout/default"/>
    <dgm:cxn modelId="{1C6ADA4C-0DB9-5D44-8978-6B5C7A28B084}" type="presOf" srcId="{AE81B0DC-3171-4DDC-938F-566FABBA5292}" destId="{A445F401-D119-EC48-BEE2-E14A2ADF5FC7}" srcOrd="0" destOrd="0" presId="urn:microsoft.com/office/officeart/2005/8/layout/default"/>
    <dgm:cxn modelId="{C33F8553-C79B-4E26-B28F-BB68279166DB}" srcId="{3FC5607B-255A-49CA-94E1-7399C0444E17}" destId="{78DF5DCC-83D4-4CEC-9873-43EE36E40851}" srcOrd="0" destOrd="0" parTransId="{86E34BF2-A613-4C82-ADC2-596F1205ACB4}" sibTransId="{86B878C2-C5DE-4ED1-85C6-36ED7C9B7319}"/>
    <dgm:cxn modelId="{13026B5B-65C0-4047-86B8-B8F9F9ED8392}" srcId="{3FC5607B-255A-49CA-94E1-7399C0444E17}" destId="{41B986C5-5114-4369-BE47-FFC945AE5F1E}" srcOrd="6" destOrd="0" parTransId="{75EF40D6-7E23-4D61-ACDC-62AE15A6B4A6}" sibTransId="{498D02C1-C07B-49B4-8FC1-B6864AA5BF82}"/>
    <dgm:cxn modelId="{430D6061-9D89-C24C-8C7A-5C1917740D94}" type="presOf" srcId="{F11E6C73-717E-4DE7-AD1B-EE8C5747E43E}" destId="{85861AE6-970F-0D43-9B98-2511E069A56D}" srcOrd="0" destOrd="0" presId="urn:microsoft.com/office/officeart/2005/8/layout/default"/>
    <dgm:cxn modelId="{3F35C963-0FB5-4FA6-B1FB-CF3EA0DD8C83}" srcId="{3FC5607B-255A-49CA-94E1-7399C0444E17}" destId="{AE81B0DC-3171-4DDC-938F-566FABBA5292}" srcOrd="3" destOrd="0" parTransId="{D2E75D04-0932-403B-BB97-93615546E451}" sibTransId="{D4EF9660-A234-418B-99E2-0586FEEF6562}"/>
    <dgm:cxn modelId="{B9242288-B545-418E-A49C-8C3DD60FD7D2}" srcId="{3FC5607B-255A-49CA-94E1-7399C0444E17}" destId="{3FB78681-46B8-4A0D-B537-E2D148378578}" srcOrd="5" destOrd="0" parTransId="{3650AA8F-3071-4365-9EDF-BE6471BC8FCC}" sibTransId="{F6572ABC-2BB7-45F3-94FD-67FEE79A690D}"/>
    <dgm:cxn modelId="{624C2FC0-D46D-406C-BF89-AA67950652E7}" srcId="{3FC5607B-255A-49CA-94E1-7399C0444E17}" destId="{DEA654EF-00FA-41CF-951C-A9F5FE5A470F}" srcOrd="2" destOrd="0" parTransId="{F0187003-B21E-4097-A16F-FCA0328FA463}" sibTransId="{A33E1520-0AA6-41D3-9FDB-3E9DA121611A}"/>
    <dgm:cxn modelId="{7B141DC2-8363-814C-83A6-2C8AE7CADE6F}" type="presOf" srcId="{3FC5607B-255A-49CA-94E1-7399C0444E17}" destId="{1DC209CE-3ADD-5E4C-94B6-50A7358A8970}" srcOrd="0" destOrd="0" presId="urn:microsoft.com/office/officeart/2005/8/layout/default"/>
    <dgm:cxn modelId="{74C116EF-150F-4111-BBA4-F32A0713CCA2}" srcId="{3FC5607B-255A-49CA-94E1-7399C0444E17}" destId="{F11E6C73-717E-4DE7-AD1B-EE8C5747E43E}" srcOrd="1" destOrd="0" parTransId="{43A839B4-A58D-4934-9393-AAE39F67B51F}" sibTransId="{87B15417-D87B-4D79-88AB-80E8654F2AA1}"/>
    <dgm:cxn modelId="{897C66C0-1A68-CC42-AF03-EBD8D3C52881}" type="presParOf" srcId="{1DC209CE-3ADD-5E4C-94B6-50A7358A8970}" destId="{E85D10B2-1875-4344-ABED-17D37683EACC}" srcOrd="0" destOrd="0" presId="urn:microsoft.com/office/officeart/2005/8/layout/default"/>
    <dgm:cxn modelId="{9B570B65-CFBE-AF4D-9AC3-4C91D3315433}" type="presParOf" srcId="{1DC209CE-3ADD-5E4C-94B6-50A7358A8970}" destId="{5836BB70-1E10-A74E-A739-4174FB40E3C4}" srcOrd="1" destOrd="0" presId="urn:microsoft.com/office/officeart/2005/8/layout/default"/>
    <dgm:cxn modelId="{229F82AB-8EC7-3241-AB95-476628B2BE7C}" type="presParOf" srcId="{1DC209CE-3ADD-5E4C-94B6-50A7358A8970}" destId="{85861AE6-970F-0D43-9B98-2511E069A56D}" srcOrd="2" destOrd="0" presId="urn:microsoft.com/office/officeart/2005/8/layout/default"/>
    <dgm:cxn modelId="{F4FFF9A0-C5CC-C547-AE58-CBD80DA1E828}" type="presParOf" srcId="{1DC209CE-3ADD-5E4C-94B6-50A7358A8970}" destId="{CAF54478-C556-E540-83DF-32BAF955D97B}" srcOrd="3" destOrd="0" presId="urn:microsoft.com/office/officeart/2005/8/layout/default"/>
    <dgm:cxn modelId="{2F398BC8-70FC-FD4A-A09F-4C12579DFD98}" type="presParOf" srcId="{1DC209CE-3ADD-5E4C-94B6-50A7358A8970}" destId="{852DAC2E-78CD-8245-9B83-6C0B89CE722F}" srcOrd="4" destOrd="0" presId="urn:microsoft.com/office/officeart/2005/8/layout/default"/>
    <dgm:cxn modelId="{E6B09834-0FB3-084A-BE2D-E7B5565C52BD}" type="presParOf" srcId="{1DC209CE-3ADD-5E4C-94B6-50A7358A8970}" destId="{51ED8DDF-8F81-8B49-B866-4F338624D403}" srcOrd="5" destOrd="0" presId="urn:microsoft.com/office/officeart/2005/8/layout/default"/>
    <dgm:cxn modelId="{C0982162-24DE-6746-93AD-66151060290B}" type="presParOf" srcId="{1DC209CE-3ADD-5E4C-94B6-50A7358A8970}" destId="{A445F401-D119-EC48-BEE2-E14A2ADF5FC7}" srcOrd="6" destOrd="0" presId="urn:microsoft.com/office/officeart/2005/8/layout/default"/>
    <dgm:cxn modelId="{274EA497-0792-2741-BA99-DF4466E7B05E}" type="presParOf" srcId="{1DC209CE-3ADD-5E4C-94B6-50A7358A8970}" destId="{604C4A0A-0C3B-6946-BF2F-C7833D785405}" srcOrd="7" destOrd="0" presId="urn:microsoft.com/office/officeart/2005/8/layout/default"/>
    <dgm:cxn modelId="{C9760D8A-312B-3644-9ACE-14E7D0770136}" type="presParOf" srcId="{1DC209CE-3ADD-5E4C-94B6-50A7358A8970}" destId="{3C91654A-98DC-6746-9E5C-F66AD7E6883C}" srcOrd="8" destOrd="0" presId="urn:microsoft.com/office/officeart/2005/8/layout/default"/>
    <dgm:cxn modelId="{DE5C7EB1-F32B-B447-AEF3-ECBE366C491E}" type="presParOf" srcId="{1DC209CE-3ADD-5E4C-94B6-50A7358A8970}" destId="{23F007CF-9950-1947-9D4E-82F2CFFFB208}" srcOrd="9" destOrd="0" presId="urn:microsoft.com/office/officeart/2005/8/layout/default"/>
    <dgm:cxn modelId="{F073511E-3BD3-124A-9327-0C8953DBF414}" type="presParOf" srcId="{1DC209CE-3ADD-5E4C-94B6-50A7358A8970}" destId="{0E8D6CDD-5909-9A46-9E0E-A30C081527CA}" srcOrd="10" destOrd="0" presId="urn:microsoft.com/office/officeart/2005/8/layout/default"/>
    <dgm:cxn modelId="{01E978B2-24EB-414A-A457-DF80F8FD9E92}" type="presParOf" srcId="{1DC209CE-3ADD-5E4C-94B6-50A7358A8970}" destId="{0728386A-7D37-0948-90EA-EDEBD2C9E393}" srcOrd="11" destOrd="0" presId="urn:microsoft.com/office/officeart/2005/8/layout/default"/>
    <dgm:cxn modelId="{212DECA6-798A-E846-A7BF-52539C873971}" type="presParOf" srcId="{1DC209CE-3ADD-5E4C-94B6-50A7358A8970}" destId="{7120CC0F-AC87-1445-9BDF-93F33E813FF2}"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D10B2-1875-4344-ABED-17D37683EACC}">
      <dsp:nvSpPr>
        <dsp:cNvPr id="0" name=""/>
        <dsp:cNvSpPr/>
      </dsp:nvSpPr>
      <dsp:spPr>
        <a:xfrm>
          <a:off x="3098" y="489888"/>
          <a:ext cx="2458223" cy="147493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Race</a:t>
          </a:r>
        </a:p>
      </dsp:txBody>
      <dsp:txXfrm>
        <a:off x="3098" y="489888"/>
        <a:ext cx="2458223" cy="1474934"/>
      </dsp:txXfrm>
    </dsp:sp>
    <dsp:sp modelId="{85861AE6-970F-0D43-9B98-2511E069A56D}">
      <dsp:nvSpPr>
        <dsp:cNvPr id="0" name=""/>
        <dsp:cNvSpPr/>
      </dsp:nvSpPr>
      <dsp:spPr>
        <a:xfrm>
          <a:off x="2707144" y="489888"/>
          <a:ext cx="2458223" cy="1474934"/>
        </a:xfrm>
        <a:prstGeom prst="rect">
          <a:avLst/>
        </a:prstGeom>
        <a:solidFill>
          <a:schemeClr val="accent2">
            <a:hueOff val="421656"/>
            <a:satOff val="-7977"/>
            <a:lumOff val="-556"/>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Politics</a:t>
          </a:r>
        </a:p>
      </dsp:txBody>
      <dsp:txXfrm>
        <a:off x="2707144" y="489888"/>
        <a:ext cx="2458223" cy="1474934"/>
      </dsp:txXfrm>
    </dsp:sp>
    <dsp:sp modelId="{852DAC2E-78CD-8245-9B83-6C0B89CE722F}">
      <dsp:nvSpPr>
        <dsp:cNvPr id="0" name=""/>
        <dsp:cNvSpPr/>
      </dsp:nvSpPr>
      <dsp:spPr>
        <a:xfrm>
          <a:off x="5411190" y="489888"/>
          <a:ext cx="2458223" cy="1474934"/>
        </a:xfrm>
        <a:prstGeom prst="rect">
          <a:avLst/>
        </a:prstGeom>
        <a:solidFill>
          <a:schemeClr val="accent2">
            <a:hueOff val="843311"/>
            <a:satOff val="-15954"/>
            <a:lumOff val="-1111"/>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Income inequality</a:t>
          </a:r>
        </a:p>
      </dsp:txBody>
      <dsp:txXfrm>
        <a:off x="5411190" y="489888"/>
        <a:ext cx="2458223" cy="1474934"/>
      </dsp:txXfrm>
    </dsp:sp>
    <dsp:sp modelId="{A445F401-D119-EC48-BEE2-E14A2ADF5FC7}">
      <dsp:nvSpPr>
        <dsp:cNvPr id="0" name=""/>
        <dsp:cNvSpPr/>
      </dsp:nvSpPr>
      <dsp:spPr>
        <a:xfrm>
          <a:off x="8115235" y="489888"/>
          <a:ext cx="2458223" cy="1474934"/>
        </a:xfrm>
        <a:prstGeom prst="rect">
          <a:avLst/>
        </a:prstGeom>
        <a:solidFill>
          <a:schemeClr val="accent2">
            <a:hueOff val="1264967"/>
            <a:satOff val="-23931"/>
            <a:lumOff val="-1667"/>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Gender</a:t>
          </a:r>
        </a:p>
      </dsp:txBody>
      <dsp:txXfrm>
        <a:off x="8115235" y="489888"/>
        <a:ext cx="2458223" cy="1474934"/>
      </dsp:txXfrm>
    </dsp:sp>
    <dsp:sp modelId="{3C91654A-98DC-6746-9E5C-F66AD7E6883C}">
      <dsp:nvSpPr>
        <dsp:cNvPr id="0" name=""/>
        <dsp:cNvSpPr/>
      </dsp:nvSpPr>
      <dsp:spPr>
        <a:xfrm>
          <a:off x="1355121" y="2210645"/>
          <a:ext cx="2458223" cy="1474934"/>
        </a:xfrm>
        <a:prstGeom prst="rect">
          <a:avLst/>
        </a:prstGeom>
        <a:solidFill>
          <a:schemeClr val="accent2">
            <a:hueOff val="1686623"/>
            <a:satOff val="-31908"/>
            <a:lumOff val="-2223"/>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Views of authority</a:t>
          </a:r>
        </a:p>
      </dsp:txBody>
      <dsp:txXfrm>
        <a:off x="1355121" y="2210645"/>
        <a:ext cx="2458223" cy="1474934"/>
      </dsp:txXfrm>
    </dsp:sp>
    <dsp:sp modelId="{0E8D6CDD-5909-9A46-9E0E-A30C081527CA}">
      <dsp:nvSpPr>
        <dsp:cNvPr id="0" name=""/>
        <dsp:cNvSpPr/>
      </dsp:nvSpPr>
      <dsp:spPr>
        <a:xfrm>
          <a:off x="4059167" y="2210645"/>
          <a:ext cx="2458223" cy="1474934"/>
        </a:xfrm>
        <a:prstGeom prst="rect">
          <a:avLst/>
        </a:prstGeom>
        <a:solidFill>
          <a:schemeClr val="accent2">
            <a:hueOff val="2108278"/>
            <a:satOff val="-39885"/>
            <a:lumOff val="-2778"/>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Eastern vs Western styles of culture</a:t>
          </a:r>
        </a:p>
      </dsp:txBody>
      <dsp:txXfrm>
        <a:off x="4059167" y="2210645"/>
        <a:ext cx="2458223" cy="1474934"/>
      </dsp:txXfrm>
    </dsp:sp>
    <dsp:sp modelId="{7120CC0F-AC87-1445-9BDF-93F33E813FF2}">
      <dsp:nvSpPr>
        <dsp:cNvPr id="0" name=""/>
        <dsp:cNvSpPr/>
      </dsp:nvSpPr>
      <dsp:spPr>
        <a:xfrm>
          <a:off x="6763213" y="2210645"/>
          <a:ext cx="2458223" cy="1474934"/>
        </a:xfrm>
        <a:prstGeom prst="rect">
          <a:avLst/>
        </a:prstGeom>
        <a:solidFill>
          <a:schemeClr val="accent2">
            <a:hueOff val="2529934"/>
            <a:satOff val="-47862"/>
            <a:lumOff val="-3334"/>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Roles of church leadership</a:t>
          </a:r>
        </a:p>
      </dsp:txBody>
      <dsp:txXfrm>
        <a:off x="6763213" y="2210645"/>
        <a:ext cx="2458223" cy="147493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33DA1C-38C3-0141-88F0-8A215A572974}" type="datetimeFigureOut">
              <a:rPr lang="en-US" smtClean="0"/>
              <a:t>1/22/23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4C8CEE-880E-9C48-BA19-A6D7FC05A7B5}" type="slidenum">
              <a:rPr lang="en-US" smtClean="0"/>
              <a:t>‹#›</a:t>
            </a:fld>
            <a:endParaRPr lang="en-US"/>
          </a:p>
        </p:txBody>
      </p:sp>
    </p:spTree>
    <p:extLst>
      <p:ext uri="{BB962C8B-B14F-4D97-AF65-F5344CB8AC3E}">
        <p14:creationId xmlns:p14="http://schemas.microsoft.com/office/powerpoint/2010/main" val="2130973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hope is to impress that both unity and diversity are vital and essential in God’s Kingdom</a:t>
            </a:r>
          </a:p>
        </p:txBody>
      </p:sp>
      <p:sp>
        <p:nvSpPr>
          <p:cNvPr id="4" name="Slide Number Placeholder 3"/>
          <p:cNvSpPr>
            <a:spLocks noGrp="1"/>
          </p:cNvSpPr>
          <p:nvPr>
            <p:ph type="sldNum" sz="quarter" idx="5"/>
          </p:nvPr>
        </p:nvSpPr>
        <p:spPr/>
        <p:txBody>
          <a:bodyPr/>
          <a:lstStyle/>
          <a:p>
            <a:fld id="{4D4C8CEE-880E-9C48-BA19-A6D7FC05A7B5}" type="slidenum">
              <a:rPr lang="en-US" smtClean="0"/>
              <a:t>1</a:t>
            </a:fld>
            <a:endParaRPr lang="en-US"/>
          </a:p>
        </p:txBody>
      </p:sp>
    </p:spTree>
    <p:extLst>
      <p:ext uri="{BB962C8B-B14F-4D97-AF65-F5344CB8AC3E}">
        <p14:creationId xmlns:p14="http://schemas.microsoft.com/office/powerpoint/2010/main" val="3449670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It depends on how you look at it</a:t>
            </a:r>
          </a:p>
        </p:txBody>
      </p:sp>
      <p:sp>
        <p:nvSpPr>
          <p:cNvPr id="4" name="Slide Number Placeholder 3"/>
          <p:cNvSpPr>
            <a:spLocks noGrp="1"/>
          </p:cNvSpPr>
          <p:nvPr>
            <p:ph type="sldNum" sz="quarter" idx="5"/>
          </p:nvPr>
        </p:nvSpPr>
        <p:spPr/>
        <p:txBody>
          <a:bodyPr/>
          <a:lstStyle/>
          <a:p>
            <a:fld id="{4D4C8CEE-880E-9C48-BA19-A6D7FC05A7B5}" type="slidenum">
              <a:rPr lang="en-US" smtClean="0"/>
              <a:t>16</a:t>
            </a:fld>
            <a:endParaRPr lang="en-US"/>
          </a:p>
        </p:txBody>
      </p:sp>
    </p:spTree>
    <p:extLst>
      <p:ext uri="{BB962C8B-B14F-4D97-AF65-F5344CB8AC3E}">
        <p14:creationId xmlns:p14="http://schemas.microsoft.com/office/powerpoint/2010/main" val="1224479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are we going to reach </a:t>
            </a:r>
            <a:r>
              <a:rPr lang="en-US" dirty="0" err="1"/>
              <a:t>homothumadon</a:t>
            </a:r>
            <a:r>
              <a:rPr lang="en-US" dirty="0"/>
              <a:t> as a multicultural church </a:t>
            </a:r>
          </a:p>
          <a:p>
            <a:endParaRPr lang="en-US" dirty="0"/>
          </a:p>
          <a:p>
            <a:r>
              <a:rPr lang="en-US" dirty="0"/>
              <a:t>SO THAT THE WORLD MAY KNOW?</a:t>
            </a:r>
          </a:p>
          <a:p>
            <a:endParaRPr lang="en-US" dirty="0"/>
          </a:p>
          <a:p>
            <a:endParaRPr lang="en-US" dirty="0"/>
          </a:p>
        </p:txBody>
      </p:sp>
      <p:sp>
        <p:nvSpPr>
          <p:cNvPr id="4" name="Slide Number Placeholder 3"/>
          <p:cNvSpPr>
            <a:spLocks noGrp="1"/>
          </p:cNvSpPr>
          <p:nvPr>
            <p:ph type="sldNum" sz="quarter" idx="5"/>
          </p:nvPr>
        </p:nvSpPr>
        <p:spPr/>
        <p:txBody>
          <a:bodyPr/>
          <a:lstStyle/>
          <a:p>
            <a:fld id="{4D4C8CEE-880E-9C48-BA19-A6D7FC05A7B5}" type="slidenum">
              <a:rPr lang="en-US" smtClean="0"/>
              <a:t>17</a:t>
            </a:fld>
            <a:endParaRPr lang="en-US"/>
          </a:p>
        </p:txBody>
      </p:sp>
    </p:spTree>
    <p:extLst>
      <p:ext uri="{BB962C8B-B14F-4D97-AF65-F5344CB8AC3E}">
        <p14:creationId xmlns:p14="http://schemas.microsoft.com/office/powerpoint/2010/main" val="209575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the story of the uninvited guest</a:t>
            </a:r>
          </a:p>
          <a:p>
            <a:endParaRPr lang="en-US" dirty="0"/>
          </a:p>
          <a:p>
            <a:endParaRPr lang="en-US" dirty="0"/>
          </a:p>
        </p:txBody>
      </p:sp>
      <p:sp>
        <p:nvSpPr>
          <p:cNvPr id="4" name="Slide Number Placeholder 3"/>
          <p:cNvSpPr>
            <a:spLocks noGrp="1"/>
          </p:cNvSpPr>
          <p:nvPr>
            <p:ph type="sldNum" sz="quarter" idx="5"/>
          </p:nvPr>
        </p:nvSpPr>
        <p:spPr/>
        <p:txBody>
          <a:bodyPr/>
          <a:lstStyle/>
          <a:p>
            <a:fld id="{4D4C8CEE-880E-9C48-BA19-A6D7FC05A7B5}" type="slidenum">
              <a:rPr lang="en-US" smtClean="0"/>
              <a:t>18</a:t>
            </a:fld>
            <a:endParaRPr lang="en-US"/>
          </a:p>
        </p:txBody>
      </p:sp>
    </p:spTree>
    <p:extLst>
      <p:ext uri="{BB962C8B-B14F-4D97-AF65-F5344CB8AC3E}">
        <p14:creationId xmlns:p14="http://schemas.microsoft.com/office/powerpoint/2010/main" val="3360964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Keeping in mind the definition of culture</a:t>
            </a:r>
          </a:p>
          <a:p>
            <a:r>
              <a:rPr lang="en-US" dirty="0"/>
              <a:t>Values, beliefs, traditions</a:t>
            </a:r>
          </a:p>
          <a:p>
            <a:endParaRPr lang="en-US" dirty="0"/>
          </a:p>
          <a:p>
            <a:r>
              <a:rPr lang="en-US" dirty="0"/>
              <a:t>Neutral</a:t>
            </a:r>
          </a:p>
          <a:p>
            <a:endParaRPr lang="en-US" dirty="0"/>
          </a:p>
          <a:p>
            <a:r>
              <a:rPr lang="en-US" dirty="0"/>
              <a:t>How many meals you eat a day</a:t>
            </a:r>
          </a:p>
          <a:p>
            <a:endParaRPr lang="en-US" dirty="0"/>
          </a:p>
          <a:p>
            <a:r>
              <a:rPr lang="en-US" dirty="0"/>
              <a:t>How do you view the uninvited guest?</a:t>
            </a:r>
          </a:p>
        </p:txBody>
      </p:sp>
      <p:sp>
        <p:nvSpPr>
          <p:cNvPr id="4" name="Slide Number Placeholder 3"/>
          <p:cNvSpPr>
            <a:spLocks noGrp="1"/>
          </p:cNvSpPr>
          <p:nvPr>
            <p:ph type="sldNum" sz="quarter" idx="5"/>
          </p:nvPr>
        </p:nvSpPr>
        <p:spPr/>
        <p:txBody>
          <a:bodyPr/>
          <a:lstStyle/>
          <a:p>
            <a:fld id="{4D4C8CEE-880E-9C48-BA19-A6D7FC05A7B5}" type="slidenum">
              <a:rPr lang="en-US" smtClean="0"/>
              <a:t>19</a:t>
            </a:fld>
            <a:endParaRPr lang="en-US"/>
          </a:p>
        </p:txBody>
      </p:sp>
    </p:spTree>
    <p:extLst>
      <p:ext uri="{BB962C8B-B14F-4D97-AF65-F5344CB8AC3E}">
        <p14:creationId xmlns:p14="http://schemas.microsoft.com/office/powerpoint/2010/main" val="589700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states “so the world will know” twice- Meaning it will be clear</a:t>
            </a:r>
          </a:p>
          <a:p>
            <a:r>
              <a:rPr lang="en-US" dirty="0"/>
              <a:t>Between our love for one another AND our Unity</a:t>
            </a:r>
          </a:p>
        </p:txBody>
      </p:sp>
      <p:sp>
        <p:nvSpPr>
          <p:cNvPr id="4" name="Slide Number Placeholder 3"/>
          <p:cNvSpPr>
            <a:spLocks noGrp="1"/>
          </p:cNvSpPr>
          <p:nvPr>
            <p:ph type="sldNum" sz="quarter" idx="5"/>
          </p:nvPr>
        </p:nvSpPr>
        <p:spPr/>
        <p:txBody>
          <a:bodyPr/>
          <a:lstStyle/>
          <a:p>
            <a:fld id="{4D4C8CEE-880E-9C48-BA19-A6D7FC05A7B5}" type="slidenum">
              <a:rPr lang="en-US" smtClean="0"/>
              <a:t>2</a:t>
            </a:fld>
            <a:endParaRPr lang="en-US"/>
          </a:p>
        </p:txBody>
      </p:sp>
    </p:spTree>
    <p:extLst>
      <p:ext uri="{BB962C8B-B14F-4D97-AF65-F5344CB8AC3E}">
        <p14:creationId xmlns:p14="http://schemas.microsoft.com/office/powerpoint/2010/main" val="1762233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4C8CEE-880E-9C48-BA19-A6D7FC05A7B5}" type="slidenum">
              <a:rPr lang="en-US" smtClean="0"/>
              <a:t>3</a:t>
            </a:fld>
            <a:endParaRPr lang="en-US"/>
          </a:p>
        </p:txBody>
      </p:sp>
    </p:spTree>
    <p:extLst>
      <p:ext uri="{BB962C8B-B14F-4D97-AF65-F5344CB8AC3E}">
        <p14:creationId xmlns:p14="http://schemas.microsoft.com/office/powerpoint/2010/main" val="772100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goal</a:t>
            </a:r>
          </a:p>
        </p:txBody>
      </p:sp>
      <p:sp>
        <p:nvSpPr>
          <p:cNvPr id="4" name="Slide Number Placeholder 3"/>
          <p:cNvSpPr>
            <a:spLocks noGrp="1"/>
          </p:cNvSpPr>
          <p:nvPr>
            <p:ph type="sldNum" sz="quarter" idx="5"/>
          </p:nvPr>
        </p:nvSpPr>
        <p:spPr/>
        <p:txBody>
          <a:bodyPr/>
          <a:lstStyle/>
          <a:p>
            <a:fld id="{4D4C8CEE-880E-9C48-BA19-A6D7FC05A7B5}" type="slidenum">
              <a:rPr lang="en-US" smtClean="0"/>
              <a:t>5</a:t>
            </a:fld>
            <a:endParaRPr lang="en-US"/>
          </a:p>
        </p:txBody>
      </p:sp>
    </p:spTree>
    <p:extLst>
      <p:ext uri="{BB962C8B-B14F-4D97-AF65-F5344CB8AC3E}">
        <p14:creationId xmlns:p14="http://schemas.microsoft.com/office/powerpoint/2010/main" val="3120930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4C8CEE-880E-9C48-BA19-A6D7FC05A7B5}" type="slidenum">
              <a:rPr lang="en-US" smtClean="0"/>
              <a:t>6</a:t>
            </a:fld>
            <a:endParaRPr lang="en-US"/>
          </a:p>
        </p:txBody>
      </p:sp>
    </p:spTree>
    <p:extLst>
      <p:ext uri="{BB962C8B-B14F-4D97-AF65-F5344CB8AC3E}">
        <p14:creationId xmlns:p14="http://schemas.microsoft.com/office/powerpoint/2010/main" val="3123617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this just talking about personal salvation. Or is it linked to the previous passage?</a:t>
            </a:r>
          </a:p>
          <a:p>
            <a:r>
              <a:rPr lang="en-US" dirty="0"/>
              <a:t>In order to be all things to all people we must go into strict training</a:t>
            </a:r>
          </a:p>
          <a:p>
            <a:endParaRPr lang="en-US" dirty="0"/>
          </a:p>
          <a:p>
            <a:r>
              <a:rPr lang="en-US" dirty="0"/>
              <a:t>I must admit I never connected to </a:t>
            </a:r>
            <a:r>
              <a:rPr lang="en-US"/>
              <a:t>2 scriptures</a:t>
            </a:r>
            <a:endParaRPr lang="en-US" dirty="0"/>
          </a:p>
        </p:txBody>
      </p:sp>
      <p:sp>
        <p:nvSpPr>
          <p:cNvPr id="4" name="Slide Number Placeholder 3"/>
          <p:cNvSpPr>
            <a:spLocks noGrp="1"/>
          </p:cNvSpPr>
          <p:nvPr>
            <p:ph type="sldNum" sz="quarter" idx="5"/>
          </p:nvPr>
        </p:nvSpPr>
        <p:spPr/>
        <p:txBody>
          <a:bodyPr/>
          <a:lstStyle/>
          <a:p>
            <a:fld id="{4D4C8CEE-880E-9C48-BA19-A6D7FC05A7B5}" type="slidenum">
              <a:rPr lang="en-US" smtClean="0"/>
              <a:t>7</a:t>
            </a:fld>
            <a:endParaRPr lang="en-US"/>
          </a:p>
        </p:txBody>
      </p:sp>
    </p:spTree>
    <p:extLst>
      <p:ext uri="{BB962C8B-B14F-4D97-AF65-F5344CB8AC3E}">
        <p14:creationId xmlns:p14="http://schemas.microsoft.com/office/powerpoint/2010/main" val="1271999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4D4C8CEE-880E-9C48-BA19-A6D7FC05A7B5}" type="slidenum">
              <a:rPr lang="en-US" smtClean="0"/>
              <a:t>8</a:t>
            </a:fld>
            <a:endParaRPr lang="en-US"/>
          </a:p>
        </p:txBody>
      </p:sp>
    </p:spTree>
    <p:extLst>
      <p:ext uri="{BB962C8B-B14F-4D97-AF65-F5344CB8AC3E}">
        <p14:creationId xmlns:p14="http://schemas.microsoft.com/office/powerpoint/2010/main" val="3585840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Evolution of modern Christianity</a:t>
            </a:r>
          </a:p>
          <a:p>
            <a:endParaRPr lang="en-US" dirty="0"/>
          </a:p>
          <a:p>
            <a:r>
              <a:rPr lang="en-US" dirty="0"/>
              <a:t>Become a Disciple not just a Christian</a:t>
            </a:r>
          </a:p>
          <a:p>
            <a:endParaRPr lang="en-US" dirty="0"/>
          </a:p>
          <a:p>
            <a:r>
              <a:rPr lang="en-US" dirty="0"/>
              <a:t>Of all nations</a:t>
            </a:r>
          </a:p>
          <a:p>
            <a:endParaRPr lang="en-US" dirty="0"/>
          </a:p>
          <a:p>
            <a:r>
              <a:rPr lang="en-US" dirty="0"/>
              <a:t>Right now &lt;5% of evangelical churches are multiracial</a:t>
            </a:r>
          </a:p>
          <a:p>
            <a:endParaRPr lang="en-US" dirty="0"/>
          </a:p>
          <a:p>
            <a:r>
              <a:rPr lang="en-US" dirty="0"/>
              <a:t>In the spirit of family</a:t>
            </a:r>
          </a:p>
          <a:p>
            <a:endParaRPr lang="en-US" dirty="0"/>
          </a:p>
          <a:p>
            <a:r>
              <a:rPr lang="en-US" dirty="0"/>
              <a:t>In the spirit of </a:t>
            </a:r>
            <a:r>
              <a:rPr lang="en-US" dirty="0" err="1"/>
              <a:t>Homothumadon</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D4C8CEE-880E-9C48-BA19-A6D7FC05A7B5}" type="slidenum">
              <a:rPr lang="en-US" smtClean="0"/>
              <a:t>9</a:t>
            </a:fld>
            <a:endParaRPr lang="en-US"/>
          </a:p>
        </p:txBody>
      </p:sp>
    </p:spTree>
    <p:extLst>
      <p:ext uri="{BB962C8B-B14F-4D97-AF65-F5344CB8AC3E}">
        <p14:creationId xmlns:p14="http://schemas.microsoft.com/office/powerpoint/2010/main" val="4283266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look at the Biblical Text</a:t>
            </a:r>
          </a:p>
        </p:txBody>
      </p:sp>
      <p:sp>
        <p:nvSpPr>
          <p:cNvPr id="4" name="Slide Number Placeholder 3"/>
          <p:cNvSpPr>
            <a:spLocks noGrp="1"/>
          </p:cNvSpPr>
          <p:nvPr>
            <p:ph type="sldNum" sz="quarter" idx="5"/>
          </p:nvPr>
        </p:nvSpPr>
        <p:spPr/>
        <p:txBody>
          <a:bodyPr/>
          <a:lstStyle/>
          <a:p>
            <a:fld id="{4D4C8CEE-880E-9C48-BA19-A6D7FC05A7B5}" type="slidenum">
              <a:rPr lang="en-US" smtClean="0"/>
              <a:t>11</a:t>
            </a:fld>
            <a:endParaRPr lang="en-US"/>
          </a:p>
        </p:txBody>
      </p:sp>
    </p:spTree>
    <p:extLst>
      <p:ext uri="{BB962C8B-B14F-4D97-AF65-F5344CB8AC3E}">
        <p14:creationId xmlns:p14="http://schemas.microsoft.com/office/powerpoint/2010/main" val="2860414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smtClean="0"/>
              <a:pPr/>
              <a:t>1/22/23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56989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6659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smtClean="0"/>
              <a:t>1/22/23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68469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02024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smtClean="0"/>
              <a:t>1/22/23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12269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smtClean="0"/>
              <a:t>1/22/23</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26469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smtClean="0"/>
              <a:t>1/22/23</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4255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1/22/23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19917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smtClean="0"/>
              <a:t>1/22/23</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92294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84630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smtClean="0"/>
              <a:t>1/22/23</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64464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smtClean="0"/>
              <a:pPr/>
              <a:t>1/22/23</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307141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hyperlink" Target="https://www.pexels.com/photo/bloom-blossom-close-up-dew-590042/"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029B82E-722D-45BB-B34F-D4423CBF96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F7980BB-894F-43B4-B764-9CE95DEF89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D6D9E82D-9E8F-4365-8DD3-F87F575AF8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1CD7CE6C-6D35-4CDB-8C9B-3749731FB4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1D897CC5-D9DC-4B84-8FEE-769DDB3ED7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A7F9F68E-05A6-4B4F-A9C4-99F56BA4DE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FE459AB8-6C83-4017-AD7E-34DDCC29B5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7E35D375-D544-4AA6-B2C0-AECF72D6DA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330D17F1-A1B0-40BD-8617-EE4D6750C8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B66F0F2E-CF96-4F3A-B20B-7A67FED935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6A12D58E-271D-4783-99B0-2C1098B90B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F9B86422-0052-4CDC-906A-A0991A2900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C6847113-CFAE-4362-A26F-0B1D189964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2AD566C5-BF8B-4C51-82C6-4633CAE5BD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F156CA36-0366-443D-9A53-7806BDE207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E854E694-6F0F-4143-B88B-DE4C9E02E0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65CBB851-7142-4AAB-8038-999CAB8CE9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5560487F-527D-416F-A6A5-16BC6F6264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1F3D29D7-04A7-4C39-ABC0-CCFFE39BD3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AB11EF01-3B4E-41D2-9E08-0106F319A1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9E2C3217-DC0B-4F91-9F62-A04CDEB2F7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5" name="Picture 4" descr="Hands holding each other's wrists and interlinked to form a circle">
            <a:extLst>
              <a:ext uri="{FF2B5EF4-FFF2-40B4-BE49-F238E27FC236}">
                <a16:creationId xmlns:a16="http://schemas.microsoft.com/office/drawing/2014/main" id="{1F1DB5BF-4B86-E61D-B52B-A5CA649B8E12}"/>
              </a:ext>
            </a:extLst>
          </p:cNvPr>
          <p:cNvPicPr>
            <a:picLocks noChangeAspect="1"/>
          </p:cNvPicPr>
          <p:nvPr/>
        </p:nvPicPr>
        <p:blipFill rotWithShape="1">
          <a:blip r:embed="rId3"/>
          <a:srcRect l="29250" r="25614" b="-2"/>
          <a:stretch/>
        </p:blipFill>
        <p:spPr>
          <a:xfrm>
            <a:off x="20" y="227"/>
            <a:ext cx="4637303" cy="6858000"/>
          </a:xfrm>
          <a:prstGeom prst="rect">
            <a:avLst/>
          </a:prstGeom>
          <a:ln w="9525">
            <a:noFill/>
          </a:ln>
        </p:spPr>
      </p:pic>
      <p:grpSp>
        <p:nvGrpSpPr>
          <p:cNvPr id="32" name="Group 31">
            <a:extLst>
              <a:ext uri="{FF2B5EF4-FFF2-40B4-BE49-F238E27FC236}">
                <a16:creationId xmlns:a16="http://schemas.microsoft.com/office/drawing/2014/main" id="{F2B7CF55-CC81-4559-9768-354C7462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55064" y="1186483"/>
            <a:ext cx="5941686" cy="4477933"/>
            <a:chOff x="807084" y="1186483"/>
            <a:chExt cx="5941686" cy="4477933"/>
          </a:xfrm>
        </p:grpSpPr>
        <p:sp>
          <p:nvSpPr>
            <p:cNvPr id="33" name="Rectangle 32">
              <a:extLst>
                <a:ext uri="{FF2B5EF4-FFF2-40B4-BE49-F238E27FC236}">
                  <a16:creationId xmlns:a16="http://schemas.microsoft.com/office/drawing/2014/main" id="{9FDAF335-846C-48F5-A261-6D242B1ED9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780" y="1186483"/>
              <a:ext cx="5940295"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9">
              <a:extLst>
                <a:ext uri="{FF2B5EF4-FFF2-40B4-BE49-F238E27FC236}">
                  <a16:creationId xmlns:a16="http://schemas.microsoft.com/office/drawing/2014/main" id="{598CCBBA-616E-4339-A7DE-6168CEEE50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3574311"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FDCDAE4-2A39-4204-B094-CA4F1493DE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5941686"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40DCF89-1084-71C5-8A27-999C9A37C66D}"/>
              </a:ext>
            </a:extLst>
          </p:cNvPr>
          <p:cNvSpPr>
            <a:spLocks noGrp="1"/>
          </p:cNvSpPr>
          <p:nvPr>
            <p:ph type="ctrTitle"/>
          </p:nvPr>
        </p:nvSpPr>
        <p:spPr>
          <a:xfrm>
            <a:off x="5543394" y="2075504"/>
            <a:ext cx="5769989" cy="1748729"/>
          </a:xfrm>
        </p:spPr>
        <p:txBody>
          <a:bodyPr>
            <a:normAutofit/>
          </a:bodyPr>
          <a:lstStyle/>
          <a:p>
            <a:r>
              <a:rPr lang="en-US" dirty="0"/>
              <a:t>Unity and Diversity</a:t>
            </a:r>
          </a:p>
        </p:txBody>
      </p:sp>
      <p:sp>
        <p:nvSpPr>
          <p:cNvPr id="3" name="Subtitle 2">
            <a:extLst>
              <a:ext uri="{FF2B5EF4-FFF2-40B4-BE49-F238E27FC236}">
                <a16:creationId xmlns:a16="http://schemas.microsoft.com/office/drawing/2014/main" id="{BFA01430-804F-6176-D874-4D74A4E0B79D}"/>
              </a:ext>
            </a:extLst>
          </p:cNvPr>
          <p:cNvSpPr>
            <a:spLocks noGrp="1"/>
          </p:cNvSpPr>
          <p:nvPr>
            <p:ph type="subTitle" idx="1"/>
          </p:nvPr>
        </p:nvSpPr>
        <p:spPr>
          <a:xfrm>
            <a:off x="5543396" y="3906266"/>
            <a:ext cx="5769988" cy="1322587"/>
          </a:xfrm>
        </p:spPr>
        <p:txBody>
          <a:bodyPr>
            <a:normAutofit/>
          </a:bodyPr>
          <a:lstStyle/>
          <a:p>
            <a:r>
              <a:rPr lang="en-US" dirty="0"/>
              <a:t>UDT</a:t>
            </a:r>
          </a:p>
        </p:txBody>
      </p:sp>
    </p:spTree>
    <p:extLst>
      <p:ext uri="{BB962C8B-B14F-4D97-AF65-F5344CB8AC3E}">
        <p14:creationId xmlns:p14="http://schemas.microsoft.com/office/powerpoint/2010/main" val="2652086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B5FC3142-0BFC-52F4-A8DE-7A91E7086F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4005" y="1150368"/>
            <a:ext cx="3276190" cy="3885714"/>
          </a:xfrm>
          <a:prstGeom prst="rect">
            <a:avLst/>
          </a:prstGeom>
        </p:spPr>
      </p:pic>
      <p:pic>
        <p:nvPicPr>
          <p:cNvPr id="5" name="Picture 4" descr="A picture containing kitchenware&#10;&#10;Description automatically generated">
            <a:extLst>
              <a:ext uri="{FF2B5EF4-FFF2-40B4-BE49-F238E27FC236}">
                <a16:creationId xmlns:a16="http://schemas.microsoft.com/office/drawing/2014/main" id="{35680A23-4120-F6BB-9F0B-4C2E13937F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5180" y="1150368"/>
            <a:ext cx="3276190" cy="3885714"/>
          </a:xfrm>
          <a:prstGeom prst="rect">
            <a:avLst/>
          </a:prstGeom>
        </p:spPr>
      </p:pic>
    </p:spTree>
    <p:extLst>
      <p:ext uri="{BB962C8B-B14F-4D97-AF65-F5344CB8AC3E}">
        <p14:creationId xmlns:p14="http://schemas.microsoft.com/office/powerpoint/2010/main" val="1851078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580F7846-FDF1-9BAE-B721-4F541FF5C879}"/>
              </a:ext>
            </a:extLst>
          </p:cNvPr>
          <p:cNvSpPr>
            <a:spLocks noGrp="1"/>
          </p:cNvSpPr>
          <p:nvPr>
            <p:ph type="title"/>
          </p:nvPr>
        </p:nvSpPr>
        <p:spPr>
          <a:xfrm>
            <a:off x="7269686" y="795527"/>
            <a:ext cx="4123738" cy="1433323"/>
          </a:xfrm>
        </p:spPr>
        <p:txBody>
          <a:bodyPr>
            <a:normAutofit/>
          </a:bodyPr>
          <a:lstStyle/>
          <a:p>
            <a:pPr algn="l"/>
            <a:r>
              <a:rPr lang="en-US" sz="3200" dirty="0">
                <a:solidFill>
                  <a:schemeClr val="tx2"/>
                </a:solidFill>
              </a:rPr>
              <a:t>Homogeneous</a:t>
            </a:r>
          </a:p>
        </p:txBody>
      </p:sp>
      <p:sp>
        <p:nvSpPr>
          <p:cNvPr id="35" name="Rectangle 34">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E7649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con&#10;&#10;Description automatically generated">
            <a:extLst>
              <a:ext uri="{FF2B5EF4-FFF2-40B4-BE49-F238E27FC236}">
                <a16:creationId xmlns:a16="http://schemas.microsoft.com/office/drawing/2014/main" id="{33AE5DAF-6254-7981-FE70-58103F0C9F11}"/>
              </a:ext>
            </a:extLst>
          </p:cNvPr>
          <p:cNvPicPr>
            <a:picLocks noChangeAspect="1"/>
          </p:cNvPicPr>
          <p:nvPr/>
        </p:nvPicPr>
        <p:blipFill>
          <a:blip r:embed="rId3"/>
          <a:stretch>
            <a:fillRect/>
          </a:stretch>
        </p:blipFill>
        <p:spPr>
          <a:xfrm>
            <a:off x="1303667" y="960214"/>
            <a:ext cx="4978744" cy="4919472"/>
          </a:xfrm>
          <a:prstGeom prst="rect">
            <a:avLst/>
          </a:prstGeom>
          <a:ln w="12700">
            <a:noFill/>
          </a:ln>
        </p:spPr>
      </p:pic>
      <p:sp>
        <p:nvSpPr>
          <p:cNvPr id="3" name="Content Placeholder 2">
            <a:extLst>
              <a:ext uri="{FF2B5EF4-FFF2-40B4-BE49-F238E27FC236}">
                <a16:creationId xmlns:a16="http://schemas.microsoft.com/office/drawing/2014/main" id="{92D678A6-B4CC-5361-EADE-90068C22A09E}"/>
              </a:ext>
            </a:extLst>
          </p:cNvPr>
          <p:cNvSpPr>
            <a:spLocks noGrp="1"/>
          </p:cNvSpPr>
          <p:nvPr>
            <p:ph idx="1"/>
          </p:nvPr>
        </p:nvSpPr>
        <p:spPr>
          <a:xfrm>
            <a:off x="7293817" y="2338388"/>
            <a:ext cx="4099607" cy="3678237"/>
          </a:xfrm>
        </p:spPr>
        <p:txBody>
          <a:bodyPr>
            <a:normAutofit/>
          </a:bodyPr>
          <a:lstStyle/>
          <a:p>
            <a:pPr>
              <a:buClr>
                <a:srgbClr val="E76490"/>
              </a:buClr>
            </a:pPr>
            <a:r>
              <a:rPr lang="en-US" dirty="0">
                <a:effectLst/>
                <a:latin typeface="Helvetica Neue" panose="02000503000000020004" pitchFamily="2" charset="0"/>
              </a:rPr>
              <a:t>Why didn’t they just separate into 2 churches, Jewish and Gentile?</a:t>
            </a:r>
          </a:p>
          <a:p>
            <a:pPr>
              <a:buClr>
                <a:srgbClr val="E76490"/>
              </a:buClr>
              <a:buFont typeface="Arial" panose="020B0604020202020204" pitchFamily="34" charset="0"/>
              <a:buChar char="•"/>
            </a:pPr>
            <a:r>
              <a:rPr lang="en-US" dirty="0">
                <a:effectLst/>
                <a:latin typeface="Helvetica Neue" panose="02000503000000020004" pitchFamily="2" charset="0"/>
              </a:rPr>
              <a:t>That would solve a lot of problems</a:t>
            </a:r>
          </a:p>
          <a:p>
            <a:pPr>
              <a:buClr>
                <a:srgbClr val="E76490"/>
              </a:buClr>
              <a:buFont typeface="Arial" panose="020B0604020202020204" pitchFamily="34" charset="0"/>
              <a:buChar char="•"/>
            </a:pPr>
            <a:r>
              <a:rPr lang="en-US" dirty="0">
                <a:effectLst/>
                <a:latin typeface="Helvetica Neue" panose="02000503000000020004" pitchFamily="2" charset="0"/>
              </a:rPr>
              <a:t>They could even meet together on occasion. </a:t>
            </a:r>
            <a:r>
              <a:rPr lang="en-US" dirty="0" err="1">
                <a:effectLst/>
                <a:latin typeface="Helvetica Neue" panose="02000503000000020004" pitchFamily="2" charset="0"/>
              </a:rPr>
              <a:t>Heis</a:t>
            </a:r>
            <a:endParaRPr lang="en-US" dirty="0">
              <a:effectLst/>
              <a:latin typeface="Helvetica Neue" panose="02000503000000020004" pitchFamily="2" charset="0"/>
            </a:endParaRPr>
          </a:p>
          <a:p>
            <a:pPr>
              <a:buClr>
                <a:srgbClr val="E76490"/>
              </a:buClr>
              <a:buFont typeface="Arial" panose="020B0604020202020204" pitchFamily="34" charset="0"/>
              <a:buChar char="•"/>
            </a:pPr>
            <a:r>
              <a:rPr lang="en-US" dirty="0">
                <a:effectLst/>
                <a:latin typeface="Helvetica Neue" panose="02000503000000020004" pitchFamily="2" charset="0"/>
              </a:rPr>
              <a:t>One church could sing </a:t>
            </a:r>
            <a:r>
              <a:rPr lang="en-US" dirty="0" err="1">
                <a:effectLst/>
                <a:latin typeface="Helvetica Neue" panose="02000503000000020004" pitchFamily="2" charset="0"/>
              </a:rPr>
              <a:t>Gadol</a:t>
            </a:r>
            <a:r>
              <a:rPr lang="en-US" dirty="0">
                <a:effectLst/>
                <a:latin typeface="Helvetica Neue" panose="02000503000000020004" pitchFamily="2" charset="0"/>
              </a:rPr>
              <a:t> </a:t>
            </a:r>
            <a:r>
              <a:rPr lang="en-US" dirty="0" err="1">
                <a:effectLst/>
                <a:latin typeface="Helvetica Neue" panose="02000503000000020004" pitchFamily="2" charset="0"/>
              </a:rPr>
              <a:t>Elohai</a:t>
            </a:r>
            <a:r>
              <a:rPr lang="en-US" dirty="0">
                <a:effectLst/>
                <a:latin typeface="Helvetica Neue" panose="02000503000000020004" pitchFamily="2" charset="0"/>
              </a:rPr>
              <a:t> (How great is our God) while the other sang the </a:t>
            </a:r>
            <a:r>
              <a:rPr lang="en-US" dirty="0" err="1">
                <a:effectLst/>
                <a:latin typeface="Helvetica Neue" panose="02000503000000020004" pitchFamily="2" charset="0"/>
              </a:rPr>
              <a:t>Oxyrhynchus</a:t>
            </a:r>
            <a:r>
              <a:rPr lang="en-US" dirty="0">
                <a:effectLst/>
                <a:latin typeface="Helvetica Neue" panose="02000503000000020004" pitchFamily="2" charset="0"/>
              </a:rPr>
              <a:t> hymn</a:t>
            </a:r>
          </a:p>
          <a:p>
            <a:pPr>
              <a:buClr>
                <a:srgbClr val="E76490"/>
              </a:buClr>
            </a:pPr>
            <a:endParaRPr lang="en-US" dirty="0"/>
          </a:p>
        </p:txBody>
      </p:sp>
    </p:spTree>
    <p:extLst>
      <p:ext uri="{BB962C8B-B14F-4D97-AF65-F5344CB8AC3E}">
        <p14:creationId xmlns:p14="http://schemas.microsoft.com/office/powerpoint/2010/main" val="800509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911A74-E137-0724-8C00-4114E30B6BC2}"/>
              </a:ext>
            </a:extLst>
          </p:cNvPr>
          <p:cNvSpPr>
            <a:spLocks noGrp="1"/>
          </p:cNvSpPr>
          <p:nvPr>
            <p:ph type="title"/>
          </p:nvPr>
        </p:nvSpPr>
        <p:spPr>
          <a:xfrm>
            <a:off x="645459" y="960120"/>
            <a:ext cx="3865695" cy="4171278"/>
          </a:xfrm>
        </p:spPr>
        <p:txBody>
          <a:bodyPr>
            <a:normAutofit/>
          </a:bodyPr>
          <a:lstStyle/>
          <a:p>
            <a:pPr algn="r"/>
            <a:r>
              <a:rPr lang="en-US" sz="4400">
                <a:solidFill>
                  <a:schemeClr val="tx1"/>
                </a:solidFill>
              </a:rPr>
              <a:t>Do Individual Churches Have to be Diverse?</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CABECB4-A972-388F-F9D8-55EAB0BEA595}"/>
              </a:ext>
            </a:extLst>
          </p:cNvPr>
          <p:cNvSpPr>
            <a:spLocks noGrp="1"/>
          </p:cNvSpPr>
          <p:nvPr>
            <p:ph idx="1"/>
          </p:nvPr>
        </p:nvSpPr>
        <p:spPr>
          <a:xfrm>
            <a:off x="4983164" y="960120"/>
            <a:ext cx="5511800" cy="4171278"/>
          </a:xfrm>
        </p:spPr>
        <p:txBody>
          <a:bodyPr>
            <a:normAutofit/>
          </a:bodyPr>
          <a:lstStyle/>
          <a:p>
            <a:pPr marL="0" indent="0">
              <a:buNone/>
            </a:pPr>
            <a:r>
              <a:rPr lang="en-US" sz="2000" b="1" dirty="0"/>
              <a:t>The Council at Jerusalem</a:t>
            </a:r>
          </a:p>
          <a:p>
            <a:r>
              <a:rPr lang="en-US" dirty="0"/>
              <a:t>Acts 15</a:t>
            </a:r>
          </a:p>
          <a:p>
            <a:r>
              <a:rPr lang="en-US" dirty="0"/>
              <a:t>Certain people came down from Judea to Antioch and were teaching the believers: “Unless you are circumcised, according to the custom taught by Moses, you cannot be saved.”</a:t>
            </a:r>
          </a:p>
        </p:txBody>
      </p:sp>
    </p:spTree>
    <p:extLst>
      <p:ext uri="{BB962C8B-B14F-4D97-AF65-F5344CB8AC3E}">
        <p14:creationId xmlns:p14="http://schemas.microsoft.com/office/powerpoint/2010/main" val="3434335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86E238-1F70-F5A9-C6BE-AF1910C8A67D}"/>
              </a:ext>
            </a:extLst>
          </p:cNvPr>
          <p:cNvSpPr txBox="1"/>
          <p:nvPr/>
        </p:nvSpPr>
        <p:spPr>
          <a:xfrm>
            <a:off x="2799442" y="5804229"/>
            <a:ext cx="6876143" cy="461665"/>
          </a:xfrm>
          <a:prstGeom prst="rect">
            <a:avLst/>
          </a:prstGeom>
          <a:noFill/>
        </p:spPr>
        <p:txBody>
          <a:bodyPr wrap="square">
            <a:spAutoFit/>
          </a:bodyPr>
          <a:lstStyle/>
          <a:p>
            <a:pPr algn="ctr"/>
            <a:r>
              <a:rPr lang="en-US" sz="2400" b="1" dirty="0"/>
              <a:t>Gary Coleman – </a:t>
            </a:r>
            <a:r>
              <a:rPr lang="en-US" sz="2400" b="1" dirty="0" err="1"/>
              <a:t>Whatcha</a:t>
            </a:r>
            <a:r>
              <a:rPr lang="en-US" sz="2400" b="1" dirty="0"/>
              <a:t> </a:t>
            </a:r>
            <a:r>
              <a:rPr lang="en-US" sz="2400" b="1" dirty="0" err="1"/>
              <a:t>Talkin</a:t>
            </a:r>
            <a:r>
              <a:rPr lang="en-US" sz="2400" b="1" dirty="0"/>
              <a:t>’ Bout Willis</a:t>
            </a:r>
          </a:p>
        </p:txBody>
      </p:sp>
      <p:pic>
        <p:nvPicPr>
          <p:cNvPr id="5" name="Willis">
            <a:hlinkClick r:id="" action="ppaction://media"/>
            <a:extLst>
              <a:ext uri="{FF2B5EF4-FFF2-40B4-BE49-F238E27FC236}">
                <a16:creationId xmlns:a16="http://schemas.microsoft.com/office/drawing/2014/main" id="{2BE82403-2712-54AF-8C24-F9FECE7E489F}"/>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07484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67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1" name="Freeform: Shape 30">
            <a:extLst>
              <a:ext uri="{FF2B5EF4-FFF2-40B4-BE49-F238E27FC236}">
                <a16:creationId xmlns:a16="http://schemas.microsoft.com/office/drawing/2014/main" id="{B3D296CC-CA82-4C71-A176-6A9FECDB8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075000"/>
          </a:xfrm>
          <a:custGeom>
            <a:avLst/>
            <a:gdLst>
              <a:gd name="connsiteX0" fmla="*/ 0 w 12192000"/>
              <a:gd name="connsiteY0" fmla="*/ 0 h 2075000"/>
              <a:gd name="connsiteX1" fmla="*/ 12192000 w 12192000"/>
              <a:gd name="connsiteY1" fmla="*/ 0 h 2075000"/>
              <a:gd name="connsiteX2" fmla="*/ 12192000 w 12192000"/>
              <a:gd name="connsiteY2" fmla="*/ 558112 h 2075000"/>
              <a:gd name="connsiteX3" fmla="*/ 12192000 w 12192000"/>
              <a:gd name="connsiteY3" fmla="*/ 750237 h 2075000"/>
              <a:gd name="connsiteX4" fmla="*/ 12192000 w 12192000"/>
              <a:gd name="connsiteY4" fmla="*/ 1726055 h 2075000"/>
              <a:gd name="connsiteX5" fmla="*/ 12113803 w 12192000"/>
              <a:gd name="connsiteY5" fmla="*/ 1734338 h 2075000"/>
              <a:gd name="connsiteX6" fmla="*/ 6753597 w 12192000"/>
              <a:gd name="connsiteY6" fmla="*/ 2057895 h 2075000"/>
              <a:gd name="connsiteX7" fmla="*/ 400746 w 12192000"/>
              <a:gd name="connsiteY7" fmla="*/ 1886552 h 2075000"/>
              <a:gd name="connsiteX8" fmla="*/ 0 w 12192000"/>
              <a:gd name="connsiteY8" fmla="*/ 1849576 h 2075000"/>
              <a:gd name="connsiteX9" fmla="*/ 0 w 12192000"/>
              <a:gd name="connsiteY9" fmla="*/ 750237 h 2075000"/>
              <a:gd name="connsiteX10" fmla="*/ 0 w 12192000"/>
              <a:gd name="connsiteY10" fmla="*/ 558112 h 207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2075000">
                <a:moveTo>
                  <a:pt x="0" y="0"/>
                </a:moveTo>
                <a:lnTo>
                  <a:pt x="12192000" y="0"/>
                </a:lnTo>
                <a:lnTo>
                  <a:pt x="12192000" y="558112"/>
                </a:lnTo>
                <a:lnTo>
                  <a:pt x="12192000" y="750237"/>
                </a:lnTo>
                <a:lnTo>
                  <a:pt x="12192000" y="1726055"/>
                </a:lnTo>
                <a:lnTo>
                  <a:pt x="12113803" y="1734338"/>
                </a:lnTo>
                <a:cubicBezTo>
                  <a:pt x="10139508" y="1932287"/>
                  <a:pt x="8237152" y="2025290"/>
                  <a:pt x="6753597" y="2057895"/>
                </a:cubicBezTo>
                <a:cubicBezTo>
                  <a:pt x="4940362" y="2097744"/>
                  <a:pt x="2657278" y="2078414"/>
                  <a:pt x="400746" y="1886552"/>
                </a:cubicBezTo>
                <a:lnTo>
                  <a:pt x="0" y="1849576"/>
                </a:lnTo>
                <a:lnTo>
                  <a:pt x="0" y="750237"/>
                </a:lnTo>
                <a:lnTo>
                  <a:pt x="0" y="558112"/>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C8B04A7-72AF-BC7F-B8D0-F0E3AD3C854F}"/>
              </a:ext>
            </a:extLst>
          </p:cNvPr>
          <p:cNvSpPr>
            <a:spLocks noGrp="1"/>
          </p:cNvSpPr>
          <p:nvPr>
            <p:ph type="title"/>
          </p:nvPr>
        </p:nvSpPr>
        <p:spPr>
          <a:xfrm>
            <a:off x="807720" y="762608"/>
            <a:ext cx="10481519" cy="1003932"/>
          </a:xfrm>
        </p:spPr>
        <p:txBody>
          <a:bodyPr anchor="ctr">
            <a:normAutofit fontScale="90000"/>
          </a:bodyPr>
          <a:lstStyle/>
          <a:p>
            <a:r>
              <a:rPr lang="en-US" sz="3100" dirty="0">
                <a:solidFill>
                  <a:srgbClr val="000000"/>
                </a:solidFill>
                <a:effectLst/>
                <a:latin typeface="+mn-lt"/>
              </a:rPr>
              <a:t>Number of verses where Paul teaches the disciples about the gathering of the nations or trains them in </a:t>
            </a:r>
            <a:br>
              <a:rPr lang="en-US" sz="3100" dirty="0">
                <a:solidFill>
                  <a:srgbClr val="000000"/>
                </a:solidFill>
                <a:effectLst/>
                <a:latin typeface="+mn-lt"/>
              </a:rPr>
            </a:br>
            <a:r>
              <a:rPr lang="en-US" sz="3100" b="1" dirty="0">
                <a:solidFill>
                  <a:srgbClr val="000000"/>
                </a:solidFill>
                <a:effectLst/>
                <a:latin typeface="+mn-lt"/>
              </a:rPr>
              <a:t>cross-cultural life together</a:t>
            </a:r>
            <a:r>
              <a:rPr lang="en-US" sz="3100" dirty="0">
                <a:solidFill>
                  <a:srgbClr val="000000"/>
                </a:solidFill>
                <a:effectLst/>
                <a:latin typeface="+mn-lt"/>
              </a:rPr>
              <a:t>.</a:t>
            </a:r>
            <a:br>
              <a:rPr lang="en-US" sz="1600" dirty="0">
                <a:solidFill>
                  <a:srgbClr val="000000"/>
                </a:solidFill>
                <a:effectLst/>
                <a:latin typeface="Helvetica Neue" panose="02000503000000020004" pitchFamily="2" charset="0"/>
              </a:rPr>
            </a:br>
            <a:endParaRPr lang="en-US" sz="3600" dirty="0">
              <a:solidFill>
                <a:schemeClr val="accent1"/>
              </a:solidFill>
            </a:endParaRPr>
          </a:p>
        </p:txBody>
      </p:sp>
      <p:sp>
        <p:nvSpPr>
          <p:cNvPr id="3" name="Content Placeholder 2">
            <a:extLst>
              <a:ext uri="{FF2B5EF4-FFF2-40B4-BE49-F238E27FC236}">
                <a16:creationId xmlns:a16="http://schemas.microsoft.com/office/drawing/2014/main" id="{EEF7CD54-930A-E527-BDA3-7846694A82F6}"/>
              </a:ext>
            </a:extLst>
          </p:cNvPr>
          <p:cNvSpPr>
            <a:spLocks noGrp="1"/>
          </p:cNvSpPr>
          <p:nvPr>
            <p:ph idx="1"/>
          </p:nvPr>
        </p:nvSpPr>
        <p:spPr>
          <a:xfrm>
            <a:off x="2450784" y="2546189"/>
            <a:ext cx="8813055" cy="3679677"/>
          </a:xfrm>
        </p:spPr>
        <p:txBody>
          <a:bodyPr>
            <a:normAutofit/>
          </a:bodyPr>
          <a:lstStyle/>
          <a:p>
            <a:pPr marL="0" indent="0">
              <a:buNone/>
            </a:pPr>
            <a:r>
              <a:rPr lang="en-US" sz="9600" dirty="0">
                <a:solidFill>
                  <a:srgbClr val="FF0000"/>
                </a:solidFill>
              </a:rPr>
              <a:t>637</a:t>
            </a:r>
          </a:p>
        </p:txBody>
      </p:sp>
    </p:spTree>
    <p:extLst>
      <p:ext uri="{BB962C8B-B14F-4D97-AF65-F5344CB8AC3E}">
        <p14:creationId xmlns:p14="http://schemas.microsoft.com/office/powerpoint/2010/main" val="308566919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94BBB80-5EE9-D8DE-2E19-12F43C4BCA0B}"/>
              </a:ext>
            </a:extLst>
          </p:cNvPr>
          <p:cNvSpPr>
            <a:spLocks noGrp="1"/>
          </p:cNvSpPr>
          <p:nvPr>
            <p:ph type="title"/>
          </p:nvPr>
        </p:nvSpPr>
        <p:spPr>
          <a:xfrm>
            <a:off x="7874928" y="1124998"/>
            <a:ext cx="3456122" cy="4589717"/>
          </a:xfrm>
        </p:spPr>
        <p:txBody>
          <a:bodyPr>
            <a:normAutofit/>
          </a:bodyPr>
          <a:lstStyle/>
          <a:p>
            <a:pPr algn="l"/>
            <a:r>
              <a:rPr lang="en-US" sz="4100" dirty="0"/>
              <a:t>Heterogeneous</a:t>
            </a:r>
          </a:p>
        </p:txBody>
      </p:sp>
      <p:sp>
        <p:nvSpPr>
          <p:cNvPr id="3" name="Content Placeholder 2">
            <a:extLst>
              <a:ext uri="{FF2B5EF4-FFF2-40B4-BE49-F238E27FC236}">
                <a16:creationId xmlns:a16="http://schemas.microsoft.com/office/drawing/2014/main" id="{80ADD82A-F6A4-315B-FCFB-0369164A9E30}"/>
              </a:ext>
            </a:extLst>
          </p:cNvPr>
          <p:cNvSpPr>
            <a:spLocks noGrp="1"/>
          </p:cNvSpPr>
          <p:nvPr>
            <p:ph idx="1"/>
          </p:nvPr>
        </p:nvSpPr>
        <p:spPr>
          <a:xfrm>
            <a:off x="798577" y="794042"/>
            <a:ext cx="5427137" cy="5248622"/>
          </a:xfrm>
        </p:spPr>
        <p:txBody>
          <a:bodyPr>
            <a:normAutofit/>
          </a:bodyPr>
          <a:lstStyle/>
          <a:p>
            <a:r>
              <a:rPr lang="en-US" sz="1600" dirty="0">
                <a:effectLst/>
                <a:latin typeface="Helvetica Neue" panose="02000503000000020004" pitchFamily="2" charset="0"/>
              </a:rPr>
              <a:t>At every opportunity, the apostolic church described in the New testament rejected separation and homogeneity because they understood that they must be the visible display of God’s great project to gather the nations.</a:t>
            </a:r>
          </a:p>
          <a:p>
            <a:pPr marL="0" indent="0">
              <a:buNone/>
            </a:pPr>
            <a:endParaRPr lang="en-US" sz="1600" dirty="0"/>
          </a:p>
        </p:txBody>
      </p:sp>
    </p:spTree>
    <p:extLst>
      <p:ext uri="{BB962C8B-B14F-4D97-AF65-F5344CB8AC3E}">
        <p14:creationId xmlns:p14="http://schemas.microsoft.com/office/powerpoint/2010/main" val="1023036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FA3E81-D48F-4D2C-CFA3-248B38F0FEF7}"/>
              </a:ext>
            </a:extLst>
          </p:cNvPr>
          <p:cNvSpPr>
            <a:spLocks noGrp="1"/>
          </p:cNvSpPr>
          <p:nvPr>
            <p:ph type="title"/>
          </p:nvPr>
        </p:nvSpPr>
        <p:spPr>
          <a:xfrm>
            <a:off x="2880485" y="841375"/>
            <a:ext cx="6757785" cy="1230570"/>
          </a:xfrm>
        </p:spPr>
        <p:txBody>
          <a:bodyPr anchor="t">
            <a:normAutofit/>
          </a:bodyPr>
          <a:lstStyle/>
          <a:p>
            <a:pPr algn="l"/>
            <a:r>
              <a:rPr lang="en-US" sz="2800" dirty="0">
                <a:solidFill>
                  <a:schemeClr val="accent1"/>
                </a:solidFill>
              </a:rPr>
              <a:t>Common objections to FOCUSING on CULTURE</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663C450C-EAE5-85B6-633E-7581BB5CADBB}"/>
              </a:ext>
            </a:extLst>
          </p:cNvPr>
          <p:cNvSpPr>
            <a:spLocks noGrp="1"/>
          </p:cNvSpPr>
          <p:nvPr>
            <p:ph idx="1"/>
          </p:nvPr>
        </p:nvSpPr>
        <p:spPr>
          <a:xfrm>
            <a:off x="2880487" y="2249046"/>
            <a:ext cx="6123783" cy="3802762"/>
          </a:xfrm>
        </p:spPr>
        <p:txBody>
          <a:bodyPr anchor="t">
            <a:normAutofit fontScale="92500"/>
          </a:bodyPr>
          <a:lstStyle/>
          <a:p>
            <a:pPr>
              <a:lnSpc>
                <a:spcPct val="110000"/>
              </a:lnSpc>
            </a:pPr>
            <a:r>
              <a:rPr lang="en-US" sz="1400" dirty="0">
                <a:effectLst/>
                <a:latin typeface="Helvetica Neue" panose="02000503000000020004" pitchFamily="2" charset="0"/>
              </a:rPr>
              <a:t>“We must let the Bible dictate our approach to culture rather than culture dictate how we approach Scripture”</a:t>
            </a:r>
          </a:p>
          <a:p>
            <a:pPr>
              <a:lnSpc>
                <a:spcPct val="110000"/>
              </a:lnSpc>
            </a:pPr>
            <a:r>
              <a:rPr lang="en-US" sz="1400" dirty="0">
                <a:effectLst/>
                <a:latin typeface="Helvetica Neue" panose="02000503000000020004" pitchFamily="2" charset="0"/>
              </a:rPr>
              <a:t>Gal 1:8</a:t>
            </a:r>
          </a:p>
          <a:p>
            <a:pPr lvl="1">
              <a:lnSpc>
                <a:spcPct val="110000"/>
              </a:lnSpc>
            </a:pPr>
            <a:r>
              <a:rPr lang="en-US" sz="1400" dirty="0">
                <a:effectLst/>
                <a:latin typeface="Helvetica Neue" panose="02000503000000020004" pitchFamily="2" charset="0"/>
              </a:rPr>
              <a:t>But even if we or an angel from heaven should preach a gospel other than the one we preached to you, let them be under God’s curse!</a:t>
            </a:r>
          </a:p>
          <a:p>
            <a:pPr>
              <a:lnSpc>
                <a:spcPct val="110000"/>
              </a:lnSpc>
            </a:pPr>
            <a:r>
              <a:rPr lang="en-US" sz="1400" dirty="0">
                <a:effectLst/>
                <a:latin typeface="Helvetica Neue" panose="02000503000000020004" pitchFamily="2" charset="0"/>
              </a:rPr>
              <a:t>II Cor 1:12</a:t>
            </a:r>
          </a:p>
          <a:p>
            <a:pPr lvl="1">
              <a:lnSpc>
                <a:spcPct val="110000"/>
              </a:lnSpc>
            </a:pPr>
            <a:r>
              <a:rPr lang="en-US" sz="1400" dirty="0">
                <a:effectLst/>
                <a:latin typeface="Helvetica Neue" panose="02000503000000020004" pitchFamily="2" charset="0"/>
              </a:rPr>
              <a:t>Now this is our boast: Our conscience testifies that we have conducted ourselves in the world, and especially in our relations with you, with integrity and godly sincerity. We have done so, </a:t>
            </a:r>
            <a:r>
              <a:rPr lang="en-US" sz="1400" b="1" dirty="0">
                <a:effectLst/>
                <a:latin typeface="Helvetica Neue" panose="02000503000000020004" pitchFamily="2" charset="0"/>
              </a:rPr>
              <a:t>relying not on worldly wisdom </a:t>
            </a:r>
            <a:r>
              <a:rPr lang="en-US" sz="1400" dirty="0">
                <a:effectLst/>
                <a:latin typeface="Helvetica Neue" panose="02000503000000020004" pitchFamily="2" charset="0"/>
              </a:rPr>
              <a:t>but on God’s grace.</a:t>
            </a:r>
          </a:p>
          <a:p>
            <a:pPr>
              <a:lnSpc>
                <a:spcPct val="110000"/>
              </a:lnSpc>
            </a:pPr>
            <a:r>
              <a:rPr lang="en-US" sz="1400" dirty="0">
                <a:effectLst/>
                <a:latin typeface="Helvetica Neue" panose="02000503000000020004" pitchFamily="2" charset="0"/>
              </a:rPr>
              <a:t>Romans 12:2 </a:t>
            </a:r>
          </a:p>
          <a:p>
            <a:pPr lvl="1">
              <a:lnSpc>
                <a:spcPct val="110000"/>
              </a:lnSpc>
            </a:pPr>
            <a:r>
              <a:rPr lang="en-US" sz="1400" b="1" dirty="0">
                <a:effectLst/>
                <a:latin typeface="Helvetica Neue" panose="02000503000000020004" pitchFamily="2" charset="0"/>
              </a:rPr>
              <a:t>Do not conform to the pattern of this world, </a:t>
            </a:r>
            <a:r>
              <a:rPr lang="en-US" sz="1400" dirty="0">
                <a:effectLst/>
                <a:latin typeface="Helvetica Neue" panose="02000503000000020004" pitchFamily="2" charset="0"/>
              </a:rPr>
              <a:t>but be transformed by the renewing of your mind. Then you will be able to test and approve what God’s will is —his good, pleasing and perfect will.</a:t>
            </a:r>
          </a:p>
          <a:p>
            <a:pPr>
              <a:lnSpc>
                <a:spcPct val="110000"/>
              </a:lnSpc>
            </a:pPr>
            <a:endParaRPr lang="en-US" sz="1200" dirty="0"/>
          </a:p>
        </p:txBody>
      </p:sp>
    </p:spTree>
    <p:extLst>
      <p:ext uri="{BB962C8B-B14F-4D97-AF65-F5344CB8AC3E}">
        <p14:creationId xmlns:p14="http://schemas.microsoft.com/office/powerpoint/2010/main" val="166035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EB12C-2E0E-1413-F84A-76A39A0AB8D4}"/>
              </a:ext>
            </a:extLst>
          </p:cNvPr>
          <p:cNvSpPr>
            <a:spLocks noGrp="1"/>
          </p:cNvSpPr>
          <p:nvPr>
            <p:ph type="title"/>
          </p:nvPr>
        </p:nvSpPr>
        <p:spPr/>
        <p:txBody>
          <a:bodyPr/>
          <a:lstStyle/>
          <a:p>
            <a:r>
              <a:rPr lang="en-US" dirty="0"/>
              <a:t>What is Culture</a:t>
            </a:r>
          </a:p>
        </p:txBody>
      </p:sp>
      <p:sp>
        <p:nvSpPr>
          <p:cNvPr id="3" name="Content Placeholder 2">
            <a:extLst>
              <a:ext uri="{FF2B5EF4-FFF2-40B4-BE49-F238E27FC236}">
                <a16:creationId xmlns:a16="http://schemas.microsoft.com/office/drawing/2014/main" id="{4A263C89-F94F-52D7-AA67-8DC97E85FAF8}"/>
              </a:ext>
            </a:extLst>
          </p:cNvPr>
          <p:cNvSpPr>
            <a:spLocks noGrp="1"/>
          </p:cNvSpPr>
          <p:nvPr>
            <p:ph idx="1"/>
          </p:nvPr>
        </p:nvSpPr>
        <p:spPr/>
        <p:txBody>
          <a:bodyPr/>
          <a:lstStyle/>
          <a:p>
            <a:r>
              <a:rPr lang="en-US" dirty="0"/>
              <a:t>Culture can be defined as the abstract, learned, shared rules and standards for generating behavior and understanding experience</a:t>
            </a:r>
          </a:p>
        </p:txBody>
      </p:sp>
    </p:spTree>
    <p:extLst>
      <p:ext uri="{BB962C8B-B14F-4D97-AF65-F5344CB8AC3E}">
        <p14:creationId xmlns:p14="http://schemas.microsoft.com/office/powerpoint/2010/main" val="3295460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800B320-C486-4967-AFB8-58E3EBDA9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624" y="0"/>
            <a:ext cx="12584114" cy="6853238"/>
            <a:chOff x="-417513" y="0"/>
            <a:chExt cx="12584114" cy="6853238"/>
          </a:xfrm>
        </p:grpSpPr>
        <p:sp>
          <p:nvSpPr>
            <p:cNvPr id="12" name="Freeform 5">
              <a:extLst>
                <a:ext uri="{FF2B5EF4-FFF2-40B4-BE49-F238E27FC236}">
                  <a16:creationId xmlns:a16="http://schemas.microsoft.com/office/drawing/2014/main" id="{B6E6BEB2-753A-4253-9BE2-9E569A8A5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196A6026-E2E2-4401-BB72-F8314907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C852B828-3E4B-4404-AEE7-815B0B6EE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B2BAC571-023A-4027-9689-5A7375FE5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6BB424FB-2158-48AB-9A28-A11889AA5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BE5FA512-D3FE-4F91-AE23-51DAAAA74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83CF3A0A-06AA-4987-8182-4F86E662E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969C6F15-1F6D-46D5-8C47-3FBC31253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01E2B94D-4E93-4C11-A1FC-B3A6E8CC5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F47C1110-8C08-4C26-BD0D-3083BFAC1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3085CEBC-D1F5-4F82-93C8-8ED38B7CBE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3ED8F25D-E867-46B6-A62D-3B2114768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6BB81545-0C01-4B56-BADD-6B7D5B72A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A1574FCC-646A-4771-AB54-A44212F19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A56CC2BC-E51D-4A79-AA80-770FAA784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C95E0495-B7F8-44C5-AD1F-5F3C8633E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28C1E7AA-A198-498A-9426-7632D7AA3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96410611-0DF8-42D3-91B1-B87AE692E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EACF821F-24B2-49B5-8688-744B0EADF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4">
              <a:extLst>
                <a:ext uri="{FF2B5EF4-FFF2-40B4-BE49-F238E27FC236}">
                  <a16:creationId xmlns:a16="http://schemas.microsoft.com/office/drawing/2014/main" id="{418BD791-FEEE-4A18-A5EF-F3815F184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5">
              <a:extLst>
                <a:ext uri="{FF2B5EF4-FFF2-40B4-BE49-F238E27FC236}">
                  <a16:creationId xmlns:a16="http://schemas.microsoft.com/office/drawing/2014/main" id="{D5D16C8F-EA4F-447C-934A-06E7BFAE92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4" name="Content Placeholder 3">
            <a:extLst>
              <a:ext uri="{FF2B5EF4-FFF2-40B4-BE49-F238E27FC236}">
                <a16:creationId xmlns:a16="http://schemas.microsoft.com/office/drawing/2014/main" id="{BFCF201B-64ED-C96C-4CD0-6EB5DA2C9DFF}"/>
              </a:ext>
            </a:extLst>
          </p:cNvPr>
          <p:cNvPicPr>
            <a:picLocks noGrp="1" noChangeAspect="1"/>
          </p:cNvPicPr>
          <p:nvPr>
            <p:ph idx="1"/>
          </p:nvPr>
        </p:nvPicPr>
        <p:blipFill>
          <a:blip r:embed="rId3"/>
          <a:stretch>
            <a:fillRect/>
          </a:stretch>
        </p:blipFill>
        <p:spPr>
          <a:xfrm>
            <a:off x="1099528" y="643467"/>
            <a:ext cx="9992943" cy="5571066"/>
          </a:xfrm>
          <a:prstGeom prst="rect">
            <a:avLst/>
          </a:prstGeom>
        </p:spPr>
      </p:pic>
    </p:spTree>
    <p:extLst>
      <p:ext uri="{BB962C8B-B14F-4D97-AF65-F5344CB8AC3E}">
        <p14:creationId xmlns:p14="http://schemas.microsoft.com/office/powerpoint/2010/main" val="2348060074"/>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C2AAD7-3EB3-125B-334C-6866258C7D49}"/>
              </a:ext>
            </a:extLst>
          </p:cNvPr>
          <p:cNvSpPr/>
          <p:nvPr/>
        </p:nvSpPr>
        <p:spPr>
          <a:xfrm>
            <a:off x="0" y="0"/>
            <a:ext cx="12192000" cy="6858000"/>
          </a:xfrm>
          <a:prstGeom prst="rect">
            <a:avLst/>
          </a:prstGeom>
          <a:solidFill>
            <a:srgbClr val="FF79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0349D71-2029-1B0A-F564-BA0E58D24C87}"/>
              </a:ext>
            </a:extLst>
          </p:cNvPr>
          <p:cNvSpPr/>
          <p:nvPr/>
        </p:nvSpPr>
        <p:spPr>
          <a:xfrm>
            <a:off x="364669" y="444660"/>
            <a:ext cx="11462657" cy="596867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C08E28D-F41F-AC90-3894-D88445D10AA7}"/>
              </a:ext>
            </a:extLst>
          </p:cNvPr>
          <p:cNvSpPr/>
          <p:nvPr/>
        </p:nvSpPr>
        <p:spPr>
          <a:xfrm>
            <a:off x="830716" y="838197"/>
            <a:ext cx="10352458" cy="518159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30D61C1-01D0-4371-9E19-AEF42FB948D7}"/>
              </a:ext>
            </a:extLst>
          </p:cNvPr>
          <p:cNvSpPr/>
          <p:nvPr/>
        </p:nvSpPr>
        <p:spPr>
          <a:xfrm>
            <a:off x="1017149" y="1075952"/>
            <a:ext cx="9964492" cy="473528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 name="Oval 6">
            <a:extLst>
              <a:ext uri="{FF2B5EF4-FFF2-40B4-BE49-F238E27FC236}">
                <a16:creationId xmlns:a16="http://schemas.microsoft.com/office/drawing/2014/main" id="{26CCB746-ED42-AC2A-09F8-E40E273D11A0}"/>
              </a:ext>
            </a:extLst>
          </p:cNvPr>
          <p:cNvSpPr/>
          <p:nvPr/>
        </p:nvSpPr>
        <p:spPr>
          <a:xfrm>
            <a:off x="4327024" y="1632075"/>
            <a:ext cx="3593841" cy="3593841"/>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200" dirty="0"/>
          </a:p>
          <a:p>
            <a:pPr algn="ctr"/>
            <a:r>
              <a:rPr lang="en-US" sz="3200" dirty="0"/>
              <a:t>Life Of</a:t>
            </a:r>
          </a:p>
          <a:p>
            <a:pPr algn="ctr"/>
            <a:r>
              <a:rPr lang="en-US" sz="3200" dirty="0"/>
              <a:t>Christ </a:t>
            </a:r>
          </a:p>
          <a:p>
            <a:pPr algn="ctr"/>
            <a:r>
              <a:rPr lang="en-US" sz="3200" dirty="0"/>
              <a:t>Truth</a:t>
            </a:r>
          </a:p>
        </p:txBody>
      </p:sp>
      <p:sp>
        <p:nvSpPr>
          <p:cNvPr id="10" name="Oval 9">
            <a:extLst>
              <a:ext uri="{FF2B5EF4-FFF2-40B4-BE49-F238E27FC236}">
                <a16:creationId xmlns:a16="http://schemas.microsoft.com/office/drawing/2014/main" id="{AD015491-D85D-65AE-CA78-7CEBF2260A3C}"/>
              </a:ext>
            </a:extLst>
          </p:cNvPr>
          <p:cNvSpPr/>
          <p:nvPr/>
        </p:nvSpPr>
        <p:spPr>
          <a:xfrm>
            <a:off x="6984227" y="509005"/>
            <a:ext cx="4815308" cy="4815308"/>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200" dirty="0"/>
              <a:t>#3</a:t>
            </a:r>
          </a:p>
          <a:p>
            <a:pPr algn="ctr"/>
            <a:endParaRPr lang="en-US" sz="3200" dirty="0"/>
          </a:p>
          <a:p>
            <a:pPr algn="ctr"/>
            <a:endParaRPr lang="en-US" sz="3200" dirty="0"/>
          </a:p>
          <a:p>
            <a:pPr algn="ctr"/>
            <a:endParaRPr lang="en-US" sz="3200" dirty="0"/>
          </a:p>
          <a:p>
            <a:pPr algn="ctr"/>
            <a:endParaRPr lang="en-US" sz="3200" dirty="0"/>
          </a:p>
        </p:txBody>
      </p:sp>
      <p:sp>
        <p:nvSpPr>
          <p:cNvPr id="11" name="Oval 10">
            <a:extLst>
              <a:ext uri="{FF2B5EF4-FFF2-40B4-BE49-F238E27FC236}">
                <a16:creationId xmlns:a16="http://schemas.microsoft.com/office/drawing/2014/main" id="{B5E2BE51-99E8-5E47-350F-E3B6B75D6DE7}"/>
              </a:ext>
            </a:extLst>
          </p:cNvPr>
          <p:cNvSpPr/>
          <p:nvPr/>
        </p:nvSpPr>
        <p:spPr>
          <a:xfrm>
            <a:off x="4737004" y="830540"/>
            <a:ext cx="2717986" cy="2717986"/>
          </a:xfrm>
          <a:prstGeom prst="ellipse">
            <a:avLst/>
          </a:prstGeom>
          <a:solidFill>
            <a:srgbClr val="A66BD3">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200" dirty="0"/>
              <a:t>#2</a:t>
            </a:r>
          </a:p>
          <a:p>
            <a:pPr algn="ctr"/>
            <a:endParaRPr lang="en-US" sz="3200" dirty="0"/>
          </a:p>
          <a:p>
            <a:pPr algn="ctr"/>
            <a:endParaRPr lang="en-US" sz="3200" dirty="0"/>
          </a:p>
          <a:p>
            <a:pPr algn="ctr"/>
            <a:endParaRPr lang="en-US" sz="3200" dirty="0"/>
          </a:p>
        </p:txBody>
      </p:sp>
      <p:sp>
        <p:nvSpPr>
          <p:cNvPr id="12" name="Oval 11">
            <a:extLst>
              <a:ext uri="{FF2B5EF4-FFF2-40B4-BE49-F238E27FC236}">
                <a16:creationId xmlns:a16="http://schemas.microsoft.com/office/drawing/2014/main" id="{02EA63E5-7329-4DD7-EF3A-739760572EF4}"/>
              </a:ext>
            </a:extLst>
          </p:cNvPr>
          <p:cNvSpPr/>
          <p:nvPr/>
        </p:nvSpPr>
        <p:spPr>
          <a:xfrm>
            <a:off x="2449286" y="1071021"/>
            <a:ext cx="2907648" cy="2907648"/>
          </a:xfrm>
          <a:prstGeom prst="ellipse">
            <a:avLst/>
          </a:prstGeom>
          <a:solidFill>
            <a:schemeClr val="bg2">
              <a:lumMod val="50000"/>
              <a:alpha val="49804"/>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200" dirty="0"/>
          </a:p>
          <a:p>
            <a:pPr algn="ctr"/>
            <a:r>
              <a:rPr lang="en-US" sz="3200" dirty="0"/>
              <a:t>Culture</a:t>
            </a:r>
          </a:p>
          <a:p>
            <a:pPr algn="ctr"/>
            <a:r>
              <a:rPr lang="en-US" sz="3200" dirty="0"/>
              <a:t>#1</a:t>
            </a:r>
          </a:p>
          <a:p>
            <a:pPr algn="ctr"/>
            <a:endParaRPr lang="en-US" sz="3200" dirty="0"/>
          </a:p>
          <a:p>
            <a:pPr algn="ctr"/>
            <a:endParaRPr lang="en-US" sz="3200" dirty="0"/>
          </a:p>
          <a:p>
            <a:pPr algn="ctr"/>
            <a:endParaRPr lang="en-US" sz="3200" dirty="0"/>
          </a:p>
        </p:txBody>
      </p:sp>
      <p:sp>
        <p:nvSpPr>
          <p:cNvPr id="13" name="Oval 12">
            <a:extLst>
              <a:ext uri="{FF2B5EF4-FFF2-40B4-BE49-F238E27FC236}">
                <a16:creationId xmlns:a16="http://schemas.microsoft.com/office/drawing/2014/main" id="{0178E03C-CFEB-2471-FBB3-1ACF4C2F55D2}"/>
              </a:ext>
            </a:extLst>
          </p:cNvPr>
          <p:cNvSpPr/>
          <p:nvPr/>
        </p:nvSpPr>
        <p:spPr>
          <a:xfrm>
            <a:off x="5450094" y="4641670"/>
            <a:ext cx="2137046" cy="2137046"/>
          </a:xfrm>
          <a:prstGeom prst="ellipse">
            <a:avLst/>
          </a:prstGeom>
          <a:solidFill>
            <a:schemeClr val="accent2">
              <a:lumMod val="75000"/>
              <a:alpha val="49804"/>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200" dirty="0"/>
              <a:t>#4</a:t>
            </a:r>
          </a:p>
          <a:p>
            <a:pPr algn="ctr"/>
            <a:endParaRPr lang="en-US" sz="3200" dirty="0"/>
          </a:p>
          <a:p>
            <a:pPr algn="ctr"/>
            <a:endParaRPr lang="en-US" sz="3200" dirty="0"/>
          </a:p>
          <a:p>
            <a:pPr algn="ctr"/>
            <a:endParaRPr lang="en-US" sz="3200" dirty="0"/>
          </a:p>
        </p:txBody>
      </p:sp>
      <p:sp>
        <p:nvSpPr>
          <p:cNvPr id="14" name="Oval 13">
            <a:extLst>
              <a:ext uri="{FF2B5EF4-FFF2-40B4-BE49-F238E27FC236}">
                <a16:creationId xmlns:a16="http://schemas.microsoft.com/office/drawing/2014/main" id="{30368C97-BFA5-13E0-6278-E72664BA99D2}"/>
              </a:ext>
            </a:extLst>
          </p:cNvPr>
          <p:cNvSpPr/>
          <p:nvPr/>
        </p:nvSpPr>
        <p:spPr>
          <a:xfrm>
            <a:off x="3724382" y="4159278"/>
            <a:ext cx="1539279" cy="1460178"/>
          </a:xfrm>
          <a:prstGeom prst="ellipse">
            <a:avLst/>
          </a:prstGeom>
          <a:solidFill>
            <a:srgbClr val="FFC000">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200" dirty="0"/>
          </a:p>
          <a:p>
            <a:pPr algn="ctr"/>
            <a:endParaRPr lang="en-US" sz="3200" dirty="0"/>
          </a:p>
          <a:p>
            <a:pPr algn="ctr"/>
            <a:endParaRPr lang="en-US" sz="3200" dirty="0"/>
          </a:p>
          <a:p>
            <a:pPr algn="ctr"/>
            <a:r>
              <a:rPr lang="en-US" sz="1600" dirty="0"/>
              <a:t>Ideology</a:t>
            </a:r>
          </a:p>
          <a:p>
            <a:pPr algn="ctr"/>
            <a:endParaRPr lang="en-US" sz="3200" dirty="0"/>
          </a:p>
          <a:p>
            <a:pPr algn="ctr"/>
            <a:endParaRPr lang="en-US" sz="3200" dirty="0"/>
          </a:p>
          <a:p>
            <a:pPr algn="ctr"/>
            <a:endParaRPr lang="en-US" sz="3200" dirty="0"/>
          </a:p>
        </p:txBody>
      </p:sp>
      <p:sp>
        <p:nvSpPr>
          <p:cNvPr id="15" name="TextBox 14">
            <a:extLst>
              <a:ext uri="{FF2B5EF4-FFF2-40B4-BE49-F238E27FC236}">
                <a16:creationId xmlns:a16="http://schemas.microsoft.com/office/drawing/2014/main" id="{5D7BCA4E-268C-0CAF-DD68-BB29C6485E76}"/>
              </a:ext>
            </a:extLst>
          </p:cNvPr>
          <p:cNvSpPr txBox="1"/>
          <p:nvPr/>
        </p:nvSpPr>
        <p:spPr>
          <a:xfrm>
            <a:off x="364669" y="44031"/>
            <a:ext cx="3135236" cy="461665"/>
          </a:xfrm>
          <a:prstGeom prst="rect">
            <a:avLst/>
          </a:prstGeom>
          <a:noFill/>
        </p:spPr>
        <p:txBody>
          <a:bodyPr wrap="square" rtlCol="0">
            <a:spAutoFit/>
          </a:bodyPr>
          <a:lstStyle/>
          <a:p>
            <a:r>
              <a:rPr lang="en-US" sz="2400" dirty="0"/>
              <a:t>UNIVERSAL SIN</a:t>
            </a:r>
          </a:p>
        </p:txBody>
      </p:sp>
      <p:sp>
        <p:nvSpPr>
          <p:cNvPr id="16" name="TextBox 15">
            <a:extLst>
              <a:ext uri="{FF2B5EF4-FFF2-40B4-BE49-F238E27FC236}">
                <a16:creationId xmlns:a16="http://schemas.microsoft.com/office/drawing/2014/main" id="{52E4F22D-FB04-0040-5C7F-A840307CA774}"/>
              </a:ext>
            </a:extLst>
          </p:cNvPr>
          <p:cNvSpPr txBox="1"/>
          <p:nvPr/>
        </p:nvSpPr>
        <p:spPr>
          <a:xfrm>
            <a:off x="589146" y="426485"/>
            <a:ext cx="3135236" cy="461665"/>
          </a:xfrm>
          <a:prstGeom prst="rect">
            <a:avLst/>
          </a:prstGeom>
          <a:noFill/>
        </p:spPr>
        <p:txBody>
          <a:bodyPr wrap="square" rtlCol="0">
            <a:spAutoFit/>
          </a:bodyPr>
          <a:lstStyle/>
          <a:p>
            <a:r>
              <a:rPr lang="en-US" sz="2400" dirty="0"/>
              <a:t>WORDLY SIN</a:t>
            </a:r>
          </a:p>
        </p:txBody>
      </p:sp>
      <p:sp>
        <p:nvSpPr>
          <p:cNvPr id="17" name="TextBox 16">
            <a:extLst>
              <a:ext uri="{FF2B5EF4-FFF2-40B4-BE49-F238E27FC236}">
                <a16:creationId xmlns:a16="http://schemas.microsoft.com/office/drawing/2014/main" id="{546F82CB-88C7-E096-AF6F-27800512E128}"/>
              </a:ext>
            </a:extLst>
          </p:cNvPr>
          <p:cNvSpPr txBox="1"/>
          <p:nvPr/>
        </p:nvSpPr>
        <p:spPr>
          <a:xfrm>
            <a:off x="1559629" y="3996844"/>
            <a:ext cx="1704743" cy="461665"/>
          </a:xfrm>
          <a:prstGeom prst="rect">
            <a:avLst/>
          </a:prstGeom>
          <a:noFill/>
        </p:spPr>
        <p:txBody>
          <a:bodyPr wrap="square" rtlCol="0">
            <a:spAutoFit/>
          </a:bodyPr>
          <a:lstStyle/>
          <a:p>
            <a:r>
              <a:rPr lang="en-US" sz="2400" dirty="0"/>
              <a:t>NEUTRAL</a:t>
            </a:r>
          </a:p>
        </p:txBody>
      </p:sp>
    </p:spTree>
    <p:extLst>
      <p:ext uri="{BB962C8B-B14F-4D97-AF65-F5344CB8AC3E}">
        <p14:creationId xmlns:p14="http://schemas.microsoft.com/office/powerpoint/2010/main" val="4207252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7"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1"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4"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5"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6"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6"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7"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48" name="Rectangle 41">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3483E4-57C2-6D1C-DC60-F48912AB289F}"/>
              </a:ext>
            </a:extLst>
          </p:cNvPr>
          <p:cNvSpPr>
            <a:spLocks noGrp="1"/>
          </p:cNvSpPr>
          <p:nvPr>
            <p:ph type="title"/>
          </p:nvPr>
        </p:nvSpPr>
        <p:spPr>
          <a:xfrm>
            <a:off x="645459" y="960120"/>
            <a:ext cx="3865695" cy="4171278"/>
          </a:xfrm>
        </p:spPr>
        <p:txBody>
          <a:bodyPr>
            <a:normAutofit/>
          </a:bodyPr>
          <a:lstStyle/>
          <a:p>
            <a:pPr algn="r"/>
            <a:r>
              <a:rPr lang="en-US" sz="4400">
                <a:solidFill>
                  <a:schemeClr val="tx1"/>
                </a:solidFill>
              </a:rPr>
              <a:t>John 17:20-23</a:t>
            </a:r>
          </a:p>
        </p:txBody>
      </p:sp>
      <p:cxnSp>
        <p:nvCxnSpPr>
          <p:cNvPr id="44" name="Straight Connector 43">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CEBA49B-9507-4C26-8849-AD0EA0895D69}"/>
              </a:ext>
            </a:extLst>
          </p:cNvPr>
          <p:cNvSpPr>
            <a:spLocks noGrp="1"/>
          </p:cNvSpPr>
          <p:nvPr>
            <p:ph idx="1"/>
          </p:nvPr>
        </p:nvSpPr>
        <p:spPr>
          <a:xfrm>
            <a:off x="4983164" y="960120"/>
            <a:ext cx="5511800" cy="4171278"/>
          </a:xfrm>
        </p:spPr>
        <p:txBody>
          <a:bodyPr>
            <a:normAutofit/>
          </a:bodyPr>
          <a:lstStyle/>
          <a:p>
            <a:r>
              <a:rPr lang="en-US"/>
              <a:t>“My prayer is not for them alone. I pray also for those who will believe in me through their message, </a:t>
            </a:r>
            <a:r>
              <a:rPr lang="en-US" b="1"/>
              <a:t>that all of them may be one,</a:t>
            </a:r>
            <a:r>
              <a:rPr lang="en-US"/>
              <a:t> Father, just as you are in me and I am in you. May they also be in us</a:t>
            </a:r>
            <a:r>
              <a:rPr lang="en-US" b="1"/>
              <a:t> so that the world may believe that you have sent me. </a:t>
            </a:r>
            <a:r>
              <a:rPr lang="en-US"/>
              <a:t>I have given them the glory that you gave me, that they may be one as we are one — I in them and you in me—</a:t>
            </a:r>
            <a:r>
              <a:rPr lang="en-US">
                <a:highlight>
                  <a:srgbClr val="FFFF00"/>
                </a:highlight>
              </a:rPr>
              <a:t>so that they may be brought to complete unity. </a:t>
            </a:r>
            <a:r>
              <a:rPr lang="en-US" b="1"/>
              <a:t>Then the world will know that you sent me and have loved them even as you have loved me.</a:t>
            </a:r>
          </a:p>
        </p:txBody>
      </p:sp>
    </p:spTree>
    <p:extLst>
      <p:ext uri="{BB962C8B-B14F-4D97-AF65-F5344CB8AC3E}">
        <p14:creationId xmlns:p14="http://schemas.microsoft.com/office/powerpoint/2010/main" val="2448907636"/>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74DC0-7EAF-B141-F18E-0BF8EA23229D}"/>
              </a:ext>
            </a:extLst>
          </p:cNvPr>
          <p:cNvSpPr>
            <a:spLocks noGrp="1"/>
          </p:cNvSpPr>
          <p:nvPr>
            <p:ph type="title"/>
          </p:nvPr>
        </p:nvSpPr>
        <p:spPr/>
        <p:txBody>
          <a:bodyPr>
            <a:normAutofit fontScale="90000"/>
          </a:bodyPr>
          <a:lstStyle/>
          <a:p>
            <a:r>
              <a:rPr lang="en-US" dirty="0"/>
              <a:t>How do we become all things to all people</a:t>
            </a:r>
          </a:p>
        </p:txBody>
      </p:sp>
      <p:sp>
        <p:nvSpPr>
          <p:cNvPr id="3" name="Content Placeholder 2">
            <a:extLst>
              <a:ext uri="{FF2B5EF4-FFF2-40B4-BE49-F238E27FC236}">
                <a16:creationId xmlns:a16="http://schemas.microsoft.com/office/drawing/2014/main" id="{CC5DDA8C-9841-DB73-B5DB-C783FE771944}"/>
              </a:ext>
            </a:extLst>
          </p:cNvPr>
          <p:cNvSpPr>
            <a:spLocks noGrp="1"/>
          </p:cNvSpPr>
          <p:nvPr>
            <p:ph idx="1"/>
          </p:nvPr>
        </p:nvSpPr>
        <p:spPr/>
        <p:txBody>
          <a:bodyPr>
            <a:normAutofit/>
          </a:bodyPr>
          <a:lstStyle/>
          <a:p>
            <a:r>
              <a:rPr lang="en-US" sz="2000" b="1" dirty="0">
                <a:solidFill>
                  <a:srgbClr val="000000"/>
                </a:solidFill>
                <a:effectLst/>
                <a:latin typeface="Helvetica Neue" panose="02000503000000020004" pitchFamily="2" charset="0"/>
              </a:rPr>
              <a:t>Step 1: </a:t>
            </a:r>
            <a:r>
              <a:rPr lang="en-US" sz="2000" dirty="0">
                <a:solidFill>
                  <a:srgbClr val="000000"/>
                </a:solidFill>
                <a:effectLst/>
                <a:latin typeface="Helvetica Neue" panose="02000503000000020004" pitchFamily="2" charset="0"/>
              </a:rPr>
              <a:t>Become familiar with our own cultural practices and preferences</a:t>
            </a:r>
          </a:p>
          <a:p>
            <a:r>
              <a:rPr lang="en-US" sz="2000" b="1" dirty="0">
                <a:solidFill>
                  <a:srgbClr val="000000"/>
                </a:solidFill>
                <a:effectLst/>
                <a:latin typeface="Helvetica Neue" panose="02000503000000020004" pitchFamily="2" charset="0"/>
              </a:rPr>
              <a:t>Step 2: </a:t>
            </a:r>
            <a:r>
              <a:rPr lang="en-US" sz="2000" dirty="0">
                <a:solidFill>
                  <a:srgbClr val="000000"/>
                </a:solidFill>
                <a:effectLst/>
                <a:latin typeface="Helvetica Neue" panose="02000503000000020004" pitchFamily="2" charset="0"/>
              </a:rPr>
              <a:t>To be all things to all people we must be willing to give up our rights and preferences for the benefit of others</a:t>
            </a:r>
          </a:p>
          <a:p>
            <a:r>
              <a:rPr lang="en-US" sz="2000" b="1" dirty="0">
                <a:solidFill>
                  <a:srgbClr val="000000"/>
                </a:solidFill>
                <a:effectLst/>
                <a:latin typeface="Helvetica Neue" panose="02000503000000020004" pitchFamily="2" charset="0"/>
              </a:rPr>
              <a:t>Step 3: </a:t>
            </a:r>
            <a:r>
              <a:rPr lang="en-US" sz="2000" dirty="0">
                <a:solidFill>
                  <a:srgbClr val="000000"/>
                </a:solidFill>
                <a:effectLst/>
                <a:latin typeface="Helvetica Neue" panose="02000503000000020004" pitchFamily="2" charset="0"/>
              </a:rPr>
              <a:t>We must become a student of other cultures</a:t>
            </a:r>
          </a:p>
          <a:p>
            <a:pPr lvl="1"/>
            <a:r>
              <a:rPr lang="en-US" sz="1800" dirty="0">
                <a:solidFill>
                  <a:srgbClr val="000000"/>
                </a:solidFill>
                <a:effectLst/>
                <a:latin typeface="Helvetica Neue" panose="02000503000000020004" pitchFamily="2" charset="0"/>
              </a:rPr>
              <a:t>We do not need a PhD, but we should be willing to maintain an awareness and sensitivity to the dynamics of culture and be receptive to learning from others </a:t>
            </a:r>
          </a:p>
          <a:p>
            <a:r>
              <a:rPr lang="en-US" sz="2000" b="1" dirty="0">
                <a:solidFill>
                  <a:srgbClr val="000000"/>
                </a:solidFill>
                <a:effectLst/>
                <a:latin typeface="Helvetica Neue" panose="02000503000000020004" pitchFamily="2" charset="0"/>
              </a:rPr>
              <a:t>Step 4: </a:t>
            </a:r>
            <a:r>
              <a:rPr lang="en-US" sz="2000" dirty="0">
                <a:solidFill>
                  <a:srgbClr val="000000"/>
                </a:solidFill>
                <a:effectLst/>
                <a:latin typeface="Helvetica Neue" panose="02000503000000020004" pitchFamily="2" charset="0"/>
              </a:rPr>
              <a:t>Intentionally bring ourselves to a state of cultural flexibility</a:t>
            </a:r>
          </a:p>
          <a:p>
            <a:endParaRPr lang="en-US" dirty="0"/>
          </a:p>
        </p:txBody>
      </p:sp>
    </p:spTree>
    <p:extLst>
      <p:ext uri="{BB962C8B-B14F-4D97-AF65-F5344CB8AC3E}">
        <p14:creationId xmlns:p14="http://schemas.microsoft.com/office/powerpoint/2010/main" val="1499964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425675F-E512-9241-2B44-6CF9E4ACEDBA}"/>
              </a:ext>
            </a:extLst>
          </p:cNvPr>
          <p:cNvSpPr>
            <a:spLocks noGrp="1"/>
          </p:cNvSpPr>
          <p:nvPr>
            <p:ph type="title"/>
          </p:nvPr>
        </p:nvSpPr>
        <p:spPr>
          <a:xfrm>
            <a:off x="1759287" y="798881"/>
            <a:ext cx="8673427" cy="1048945"/>
          </a:xfrm>
        </p:spPr>
        <p:txBody>
          <a:bodyPr>
            <a:noAutofit/>
          </a:bodyPr>
          <a:lstStyle/>
          <a:p>
            <a:r>
              <a:rPr lang="en-US" sz="2800" b="1" dirty="0">
                <a:solidFill>
                  <a:schemeClr val="tx1"/>
                </a:solidFill>
              </a:rPr>
              <a:t>Some of the topics we will have to confront will seem overwhelming</a:t>
            </a:r>
          </a:p>
        </p:txBody>
      </p:sp>
      <p:graphicFrame>
        <p:nvGraphicFramePr>
          <p:cNvPr id="5" name="Content Placeholder 2">
            <a:extLst>
              <a:ext uri="{FF2B5EF4-FFF2-40B4-BE49-F238E27FC236}">
                <a16:creationId xmlns:a16="http://schemas.microsoft.com/office/drawing/2014/main" id="{1D23A682-A6C7-4C0F-D34E-0BBF7C4586D0}"/>
              </a:ext>
            </a:extLst>
          </p:cNvPr>
          <p:cNvGraphicFramePr>
            <a:graphicFrameLocks noGrp="1"/>
          </p:cNvGraphicFramePr>
          <p:nvPr>
            <p:ph idx="1"/>
            <p:extLst>
              <p:ext uri="{D42A27DB-BD31-4B8C-83A1-F6EECF244321}">
                <p14:modId xmlns:p14="http://schemas.microsoft.com/office/powerpoint/2010/main" val="1696755956"/>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8799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 up of a flower&#10;&#10;Description automatically generated with medium confidence">
            <a:extLst>
              <a:ext uri="{FF2B5EF4-FFF2-40B4-BE49-F238E27FC236}">
                <a16:creationId xmlns:a16="http://schemas.microsoft.com/office/drawing/2014/main" id="{6070500B-3F64-4D73-9325-3542E076FFF9}"/>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t="10828" b="4586"/>
          <a:stretch/>
        </p:blipFill>
        <p:spPr>
          <a:xfrm>
            <a:off x="0" y="10"/>
            <a:ext cx="12191980" cy="6857990"/>
          </a:xfrm>
          <a:prstGeom prst="rect">
            <a:avLst/>
          </a:prstGeom>
        </p:spPr>
      </p:pic>
      <p:sp>
        <p:nvSpPr>
          <p:cNvPr id="6" name="TextBox 5">
            <a:extLst>
              <a:ext uri="{FF2B5EF4-FFF2-40B4-BE49-F238E27FC236}">
                <a16:creationId xmlns:a16="http://schemas.microsoft.com/office/drawing/2014/main" id="{0AE6CB2D-B53F-D25C-B2D3-F43A60304C6D}"/>
              </a:ext>
            </a:extLst>
          </p:cNvPr>
          <p:cNvSpPr txBox="1"/>
          <p:nvPr/>
        </p:nvSpPr>
        <p:spPr>
          <a:xfrm>
            <a:off x="4955061" y="5671752"/>
            <a:ext cx="3657600" cy="923330"/>
          </a:xfrm>
          <a:prstGeom prst="rect">
            <a:avLst/>
          </a:prstGeom>
          <a:noFill/>
        </p:spPr>
        <p:txBody>
          <a:bodyPr wrap="square" rtlCol="0">
            <a:spAutoFit/>
          </a:bodyPr>
          <a:lstStyle/>
          <a:p>
            <a:r>
              <a:rPr lang="en-US" sz="5400" b="1" dirty="0"/>
              <a:t>GRACE</a:t>
            </a:r>
          </a:p>
        </p:txBody>
      </p:sp>
    </p:spTree>
    <p:extLst>
      <p:ext uri="{BB962C8B-B14F-4D97-AF65-F5344CB8AC3E}">
        <p14:creationId xmlns:p14="http://schemas.microsoft.com/office/powerpoint/2010/main" val="2579185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08B4DAF-2A3A-0A88-9BAB-1631868EAB37}"/>
              </a:ext>
            </a:extLst>
          </p:cNvPr>
          <p:cNvSpPr>
            <a:spLocks noGrp="1"/>
          </p:cNvSpPr>
          <p:nvPr>
            <p:ph type="title"/>
          </p:nvPr>
        </p:nvSpPr>
        <p:spPr>
          <a:xfrm>
            <a:off x="807720" y="2349925"/>
            <a:ext cx="2441894" cy="2456442"/>
          </a:xfrm>
        </p:spPr>
        <p:txBody>
          <a:bodyPr>
            <a:normAutofit/>
          </a:bodyPr>
          <a:lstStyle/>
          <a:p>
            <a:pPr algn="l"/>
            <a:r>
              <a:rPr lang="en-US" sz="3200"/>
              <a:t>Hospitality</a:t>
            </a:r>
          </a:p>
        </p:txBody>
      </p:sp>
      <p:sp>
        <p:nvSpPr>
          <p:cNvPr id="3" name="Content Placeholder 2">
            <a:extLst>
              <a:ext uri="{FF2B5EF4-FFF2-40B4-BE49-F238E27FC236}">
                <a16:creationId xmlns:a16="http://schemas.microsoft.com/office/drawing/2014/main" id="{35D824FF-F6B3-888B-EF42-FDB51FE18A27}"/>
              </a:ext>
            </a:extLst>
          </p:cNvPr>
          <p:cNvSpPr>
            <a:spLocks noGrp="1"/>
          </p:cNvSpPr>
          <p:nvPr>
            <p:ph idx="1"/>
          </p:nvPr>
        </p:nvSpPr>
        <p:spPr>
          <a:xfrm>
            <a:off x="4846319" y="1111249"/>
            <a:ext cx="6554001" cy="4635503"/>
          </a:xfrm>
        </p:spPr>
        <p:txBody>
          <a:bodyPr>
            <a:normAutofit/>
          </a:bodyPr>
          <a:lstStyle/>
          <a:p>
            <a:r>
              <a:rPr lang="en-US">
                <a:effectLst/>
                <a:latin typeface="Helvetica Neue" panose="02000503000000020004" pitchFamily="2" charset="0"/>
              </a:rPr>
              <a:t>It is not just a good idea; it is a biblical principle and is demanded of God’s people (Romans 12:13; Hebrews 13:2; 1 Peter 4:9; 3 John 1:8). </a:t>
            </a:r>
          </a:p>
          <a:p>
            <a:r>
              <a:rPr lang="en-US">
                <a:effectLst/>
                <a:latin typeface="Helvetica Neue" panose="02000503000000020004" pitchFamily="2" charset="0"/>
              </a:rPr>
              <a:t>Around the table we can laugh, talk, cry, get to know one another, and learn the value of one another’s culture.</a:t>
            </a:r>
          </a:p>
          <a:p>
            <a:endParaRPr lang="en-US" dirty="0"/>
          </a:p>
        </p:txBody>
      </p:sp>
    </p:spTree>
    <p:extLst>
      <p:ext uri="{BB962C8B-B14F-4D97-AF65-F5344CB8AC3E}">
        <p14:creationId xmlns:p14="http://schemas.microsoft.com/office/powerpoint/2010/main" val="1484737097"/>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68D46-3CAE-B3AD-E2FA-CB779F08F219}"/>
              </a:ext>
            </a:extLst>
          </p:cNvPr>
          <p:cNvSpPr>
            <a:spLocks noGrp="1"/>
          </p:cNvSpPr>
          <p:nvPr>
            <p:ph type="title"/>
          </p:nvPr>
        </p:nvSpPr>
        <p:spPr/>
        <p:txBody>
          <a:bodyPr/>
          <a:lstStyle/>
          <a:p>
            <a:r>
              <a:rPr lang="en-US" dirty="0"/>
              <a:t>Unity and Diversity Team</a:t>
            </a:r>
          </a:p>
        </p:txBody>
      </p:sp>
      <p:sp>
        <p:nvSpPr>
          <p:cNvPr id="3" name="Content Placeholder 2">
            <a:extLst>
              <a:ext uri="{FF2B5EF4-FFF2-40B4-BE49-F238E27FC236}">
                <a16:creationId xmlns:a16="http://schemas.microsoft.com/office/drawing/2014/main" id="{E15D1278-A13C-6A33-2681-5168E13F06A8}"/>
              </a:ext>
            </a:extLst>
          </p:cNvPr>
          <p:cNvSpPr>
            <a:spLocks noGrp="1"/>
          </p:cNvSpPr>
          <p:nvPr>
            <p:ph idx="1"/>
          </p:nvPr>
        </p:nvSpPr>
        <p:spPr/>
        <p:txBody>
          <a:bodyPr/>
          <a:lstStyle/>
          <a:p>
            <a:r>
              <a:rPr lang="en-US" dirty="0">
                <a:solidFill>
                  <a:srgbClr val="000000"/>
                </a:solidFill>
                <a:effectLst/>
                <a:latin typeface="Helvetica Neue" panose="02000503000000020004" pitchFamily="2" charset="0"/>
              </a:rPr>
              <a:t>David Bryant</a:t>
            </a:r>
          </a:p>
          <a:p>
            <a:r>
              <a:rPr lang="en-US" dirty="0">
                <a:solidFill>
                  <a:srgbClr val="000000"/>
                </a:solidFill>
                <a:effectLst/>
                <a:latin typeface="Helvetica Neue" panose="02000503000000020004" pitchFamily="2" charset="0"/>
              </a:rPr>
              <a:t>Caryn Bryant</a:t>
            </a:r>
          </a:p>
          <a:p>
            <a:r>
              <a:rPr lang="en-US" dirty="0">
                <a:solidFill>
                  <a:srgbClr val="000000"/>
                </a:solidFill>
                <a:effectLst/>
                <a:latin typeface="Helvetica Neue" panose="02000503000000020004" pitchFamily="2" charset="0"/>
              </a:rPr>
              <a:t>Charissa Hicks</a:t>
            </a:r>
          </a:p>
          <a:p>
            <a:r>
              <a:rPr lang="en-US" dirty="0">
                <a:solidFill>
                  <a:srgbClr val="000000"/>
                </a:solidFill>
                <a:effectLst/>
                <a:latin typeface="Helvetica Neue" panose="02000503000000020004" pitchFamily="2" charset="0"/>
              </a:rPr>
              <a:t>Mark Johnson</a:t>
            </a:r>
          </a:p>
          <a:p>
            <a:r>
              <a:rPr lang="en-US" dirty="0">
                <a:solidFill>
                  <a:srgbClr val="000000"/>
                </a:solidFill>
                <a:effectLst/>
                <a:latin typeface="Helvetica Neue" panose="02000503000000020004" pitchFamily="2" charset="0"/>
              </a:rPr>
              <a:t>Gary Nealon</a:t>
            </a:r>
          </a:p>
          <a:p>
            <a:r>
              <a:rPr lang="en-US" dirty="0">
                <a:solidFill>
                  <a:srgbClr val="000000"/>
                </a:solidFill>
                <a:effectLst/>
                <a:latin typeface="Helvetica Neue" panose="02000503000000020004" pitchFamily="2" charset="0"/>
              </a:rPr>
              <a:t>Alex Smith</a:t>
            </a:r>
          </a:p>
          <a:p>
            <a:r>
              <a:rPr lang="en-US" dirty="0">
                <a:solidFill>
                  <a:srgbClr val="000000"/>
                </a:solidFill>
                <a:effectLst/>
                <a:latin typeface="Helvetica Neue" panose="02000503000000020004" pitchFamily="2" charset="0"/>
              </a:rPr>
              <a:t>Josh Stoner</a:t>
            </a:r>
          </a:p>
          <a:p>
            <a:endParaRPr lang="en-US" dirty="0"/>
          </a:p>
        </p:txBody>
      </p:sp>
    </p:spTree>
    <p:extLst>
      <p:ext uri="{BB962C8B-B14F-4D97-AF65-F5344CB8AC3E}">
        <p14:creationId xmlns:p14="http://schemas.microsoft.com/office/powerpoint/2010/main" val="2909272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958C57-2C81-A414-13C1-753E739C9FB8}"/>
              </a:ext>
            </a:extLst>
          </p:cNvPr>
          <p:cNvSpPr>
            <a:spLocks noGrp="1"/>
          </p:cNvSpPr>
          <p:nvPr>
            <p:ph type="title"/>
          </p:nvPr>
        </p:nvSpPr>
        <p:spPr>
          <a:xfrm>
            <a:off x="2880485" y="841375"/>
            <a:ext cx="6230857" cy="1230570"/>
          </a:xfrm>
        </p:spPr>
        <p:txBody>
          <a:bodyPr anchor="t">
            <a:normAutofit/>
          </a:bodyPr>
          <a:lstStyle/>
          <a:p>
            <a:pPr algn="l"/>
            <a:r>
              <a:rPr lang="en-US" sz="3600" dirty="0">
                <a:solidFill>
                  <a:schemeClr val="accent1"/>
                </a:solidFill>
              </a:rPr>
              <a:t>Three Types of Unity</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659CE696-9683-1F88-FDEA-A398656FB116}"/>
              </a:ext>
            </a:extLst>
          </p:cNvPr>
          <p:cNvSpPr>
            <a:spLocks noGrp="1"/>
          </p:cNvSpPr>
          <p:nvPr>
            <p:ph idx="1"/>
          </p:nvPr>
        </p:nvSpPr>
        <p:spPr>
          <a:xfrm>
            <a:off x="2880487" y="2249046"/>
            <a:ext cx="6123783" cy="3802762"/>
          </a:xfrm>
        </p:spPr>
        <p:txBody>
          <a:bodyPr anchor="t">
            <a:normAutofit/>
          </a:bodyPr>
          <a:lstStyle/>
          <a:p>
            <a:r>
              <a:rPr lang="en-US" sz="1600" dirty="0"/>
              <a:t>Agreement of facts </a:t>
            </a:r>
          </a:p>
          <a:p>
            <a:pPr lvl="1"/>
            <a:r>
              <a:rPr lang="en-US" dirty="0" err="1"/>
              <a:t>Henotes</a:t>
            </a:r>
            <a:endParaRPr lang="en-US" dirty="0"/>
          </a:p>
          <a:p>
            <a:pPr lvl="1"/>
            <a:r>
              <a:rPr lang="el-GR" b="0" i="0" u="none" strike="noStrike" dirty="0" err="1">
                <a:solidFill>
                  <a:srgbClr val="001320"/>
                </a:solidFill>
                <a:effectLst/>
                <a:latin typeface="Cardo"/>
              </a:rPr>
              <a:t>ἑνότης</a:t>
            </a:r>
            <a:endParaRPr lang="en-US" b="0" i="0" u="none" strike="noStrike" dirty="0">
              <a:solidFill>
                <a:srgbClr val="001320"/>
              </a:solidFill>
              <a:effectLst/>
              <a:latin typeface="Cardo"/>
            </a:endParaRPr>
          </a:p>
          <a:p>
            <a:pPr lvl="1"/>
            <a:r>
              <a:rPr lang="en-US" u="sng" dirty="0"/>
              <a:t>Ephesians 4:11-13 </a:t>
            </a:r>
            <a:r>
              <a:rPr lang="en-US" dirty="0"/>
              <a:t>- So Christ himself gave the apostles, the prophets, the evangelists, the pastors and teachers, to equip his people for works of service, so that the body of Christ may be built up </a:t>
            </a:r>
            <a:r>
              <a:rPr lang="en-US" b="1" dirty="0"/>
              <a:t>until we all reach unity in the faith and in the knowledge of the Son of God</a:t>
            </a:r>
            <a:r>
              <a:rPr lang="en-US" dirty="0"/>
              <a:t> and become mature, attaining to the whole measure of the fullness of Christ.</a:t>
            </a:r>
          </a:p>
        </p:txBody>
      </p:sp>
    </p:spTree>
    <p:extLst>
      <p:ext uri="{BB962C8B-B14F-4D97-AF65-F5344CB8AC3E}">
        <p14:creationId xmlns:p14="http://schemas.microsoft.com/office/powerpoint/2010/main" val="4089707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E1946-547D-A517-B209-3F3AA3A6018B}"/>
              </a:ext>
            </a:extLst>
          </p:cNvPr>
          <p:cNvSpPr>
            <a:spLocks noGrp="1"/>
          </p:cNvSpPr>
          <p:nvPr>
            <p:ph type="title"/>
          </p:nvPr>
        </p:nvSpPr>
        <p:spPr/>
        <p:txBody>
          <a:bodyPr/>
          <a:lstStyle/>
          <a:p>
            <a:r>
              <a:rPr lang="en-US" dirty="0"/>
              <a:t>Unity </a:t>
            </a:r>
          </a:p>
        </p:txBody>
      </p:sp>
      <p:sp>
        <p:nvSpPr>
          <p:cNvPr id="3" name="Content Placeholder 2">
            <a:extLst>
              <a:ext uri="{FF2B5EF4-FFF2-40B4-BE49-F238E27FC236}">
                <a16:creationId xmlns:a16="http://schemas.microsoft.com/office/drawing/2014/main" id="{72E90569-42FC-38DA-CA16-74BC4E0090E7}"/>
              </a:ext>
            </a:extLst>
          </p:cNvPr>
          <p:cNvSpPr>
            <a:spLocks noGrp="1"/>
          </p:cNvSpPr>
          <p:nvPr>
            <p:ph idx="1"/>
          </p:nvPr>
        </p:nvSpPr>
        <p:spPr/>
        <p:txBody>
          <a:bodyPr/>
          <a:lstStyle/>
          <a:p>
            <a:r>
              <a:rPr lang="en-US" dirty="0"/>
              <a:t>Family Togetherness</a:t>
            </a:r>
          </a:p>
          <a:p>
            <a:pPr lvl="1"/>
            <a:r>
              <a:rPr lang="en-US" dirty="0" err="1"/>
              <a:t>Heis</a:t>
            </a:r>
            <a:endParaRPr lang="en-US" dirty="0"/>
          </a:p>
          <a:p>
            <a:pPr lvl="1"/>
            <a:r>
              <a:rPr lang="el-GR" b="0" i="0" u="none" strike="noStrike" dirty="0" err="1">
                <a:solidFill>
                  <a:srgbClr val="001320"/>
                </a:solidFill>
                <a:effectLst/>
                <a:latin typeface="Cardo"/>
              </a:rPr>
              <a:t>Εἷς</a:t>
            </a:r>
            <a:endParaRPr lang="en-US" b="0" i="0" u="none" strike="noStrike" dirty="0">
              <a:solidFill>
                <a:srgbClr val="001320"/>
              </a:solidFill>
              <a:effectLst/>
              <a:latin typeface="Cardo"/>
            </a:endParaRPr>
          </a:p>
          <a:p>
            <a:pPr lvl="1"/>
            <a:r>
              <a:rPr lang="en-US" u="sng" dirty="0"/>
              <a:t>Acts 2:42 </a:t>
            </a:r>
            <a:r>
              <a:rPr lang="en-US" dirty="0"/>
              <a:t>- They devoted themselves to the apostles’ teaching and to fellowship, to the breaking of bread and to prayer.</a:t>
            </a:r>
          </a:p>
        </p:txBody>
      </p:sp>
    </p:spTree>
    <p:extLst>
      <p:ext uri="{BB962C8B-B14F-4D97-AF65-F5344CB8AC3E}">
        <p14:creationId xmlns:p14="http://schemas.microsoft.com/office/powerpoint/2010/main" val="1282452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DE31A-66D9-D198-4725-D98A028EE9EC}"/>
              </a:ext>
            </a:extLst>
          </p:cNvPr>
          <p:cNvSpPr>
            <a:spLocks noGrp="1"/>
          </p:cNvSpPr>
          <p:nvPr>
            <p:ph type="title"/>
          </p:nvPr>
        </p:nvSpPr>
        <p:spPr/>
        <p:txBody>
          <a:bodyPr/>
          <a:lstStyle/>
          <a:p>
            <a:r>
              <a:rPr lang="en-US" dirty="0"/>
              <a:t>Unity</a:t>
            </a:r>
          </a:p>
        </p:txBody>
      </p:sp>
      <p:sp>
        <p:nvSpPr>
          <p:cNvPr id="3" name="Content Placeholder 2">
            <a:extLst>
              <a:ext uri="{FF2B5EF4-FFF2-40B4-BE49-F238E27FC236}">
                <a16:creationId xmlns:a16="http://schemas.microsoft.com/office/drawing/2014/main" id="{D976CDCB-E185-E397-611A-BBD39DC0D7EB}"/>
              </a:ext>
            </a:extLst>
          </p:cNvPr>
          <p:cNvSpPr>
            <a:spLocks noGrp="1"/>
          </p:cNvSpPr>
          <p:nvPr>
            <p:ph idx="1"/>
          </p:nvPr>
        </p:nvSpPr>
        <p:spPr/>
        <p:txBody>
          <a:bodyPr/>
          <a:lstStyle/>
          <a:p>
            <a:r>
              <a:rPr lang="en-US" dirty="0"/>
              <a:t>Rushing along in unison like a Symphonic Orchestra</a:t>
            </a:r>
          </a:p>
          <a:p>
            <a:pPr lvl="1"/>
            <a:r>
              <a:rPr lang="en-US" dirty="0" err="1"/>
              <a:t>Homothumadon</a:t>
            </a:r>
            <a:endParaRPr lang="en-US" dirty="0"/>
          </a:p>
          <a:p>
            <a:pPr lvl="1"/>
            <a:r>
              <a:rPr lang="el-GR" b="0" i="0" u="none" strike="noStrike" dirty="0" err="1">
                <a:solidFill>
                  <a:srgbClr val="001320"/>
                </a:solidFill>
                <a:effectLst/>
                <a:latin typeface="Cardo"/>
              </a:rPr>
              <a:t>ὁμοθυμαδόν</a:t>
            </a:r>
            <a:endParaRPr lang="en-US" b="0" i="0" u="none" strike="noStrike" dirty="0">
              <a:solidFill>
                <a:srgbClr val="001320"/>
              </a:solidFill>
              <a:effectLst/>
              <a:latin typeface="Cardo"/>
            </a:endParaRPr>
          </a:p>
          <a:p>
            <a:pPr lvl="1"/>
            <a:r>
              <a:rPr lang="en-US" b="0" i="0" u="none" strike="noStrike" dirty="0">
                <a:solidFill>
                  <a:srgbClr val="001320"/>
                </a:solidFill>
                <a:effectLst/>
              </a:rPr>
              <a:t>with one mind, unanimously, with one accord, at the same time</a:t>
            </a:r>
          </a:p>
          <a:p>
            <a:pPr lvl="1"/>
            <a:r>
              <a:rPr lang="en-US" dirty="0">
                <a:solidFill>
                  <a:srgbClr val="001320"/>
                </a:solidFill>
              </a:rPr>
              <a:t>It is used 5 time in Acts</a:t>
            </a:r>
          </a:p>
          <a:p>
            <a:pPr lvl="1"/>
            <a:r>
              <a:rPr lang="en-US" u="sng" dirty="0">
                <a:solidFill>
                  <a:srgbClr val="001320"/>
                </a:solidFill>
              </a:rPr>
              <a:t>Romans 15:6 </a:t>
            </a:r>
            <a:r>
              <a:rPr lang="en-US" dirty="0">
                <a:solidFill>
                  <a:srgbClr val="001320"/>
                </a:solidFill>
              </a:rPr>
              <a:t>- so that with one mind and one voice you may glorify the God and Father of our Lord Jesus Christ.</a:t>
            </a:r>
            <a:endParaRPr lang="en-US" dirty="0"/>
          </a:p>
        </p:txBody>
      </p:sp>
    </p:spTree>
    <p:extLst>
      <p:ext uri="{BB962C8B-B14F-4D97-AF65-F5344CB8AC3E}">
        <p14:creationId xmlns:p14="http://schemas.microsoft.com/office/powerpoint/2010/main" val="1363724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F5DAD8-BDB6-62EB-8F6C-FF68E4D487EE}"/>
              </a:ext>
            </a:extLst>
          </p:cNvPr>
          <p:cNvSpPr>
            <a:spLocks noGrp="1"/>
          </p:cNvSpPr>
          <p:nvPr>
            <p:ph type="title"/>
          </p:nvPr>
        </p:nvSpPr>
        <p:spPr>
          <a:xfrm>
            <a:off x="2880485" y="841375"/>
            <a:ext cx="6230857" cy="1230570"/>
          </a:xfrm>
        </p:spPr>
        <p:txBody>
          <a:bodyPr anchor="t">
            <a:normAutofit/>
          </a:bodyPr>
          <a:lstStyle/>
          <a:p>
            <a:pPr algn="l"/>
            <a:r>
              <a:rPr lang="en-US" sz="3600">
                <a:solidFill>
                  <a:schemeClr val="accent1"/>
                </a:solidFill>
              </a:rPr>
              <a:t>Why do we need a UDT</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0965235B-8F13-D82E-5A06-677446A9BCDE}"/>
              </a:ext>
            </a:extLst>
          </p:cNvPr>
          <p:cNvSpPr>
            <a:spLocks noGrp="1"/>
          </p:cNvSpPr>
          <p:nvPr>
            <p:ph idx="1"/>
          </p:nvPr>
        </p:nvSpPr>
        <p:spPr>
          <a:xfrm>
            <a:off x="2880487" y="2249046"/>
            <a:ext cx="6123783" cy="3802762"/>
          </a:xfrm>
        </p:spPr>
        <p:txBody>
          <a:bodyPr anchor="t">
            <a:normAutofit/>
          </a:bodyPr>
          <a:lstStyle/>
          <a:p>
            <a:r>
              <a:rPr lang="en-US" sz="1600" b="1" dirty="0">
                <a:effectLst/>
                <a:latin typeface="Helvetica Neue" panose="02000503000000020004" pitchFamily="2" charset="0"/>
              </a:rPr>
              <a:t>I Corinthians 9:19-23 </a:t>
            </a:r>
            <a:r>
              <a:rPr lang="en-US" sz="1600" dirty="0">
                <a:effectLst/>
                <a:latin typeface="Helvetica Neue" panose="02000503000000020004" pitchFamily="2" charset="0"/>
              </a:rPr>
              <a:t>- Though I am free and belong to no one, I have made myself a slave to everyone, to win as many as possible. To the Jews I became like a Jew, to win the Jews. To those under the law I became like one under the law (though I myself am not under the law), so as to win those under the law. To those not having the law I became like one not having the law (though I am not free from God’s law but am under Christ’s law), so as to win those not having the law. To the weak I became weak, to win the weak. I have become </a:t>
            </a:r>
            <a:r>
              <a:rPr lang="en-US" sz="1600" b="1" dirty="0">
                <a:effectLst/>
                <a:highlight>
                  <a:srgbClr val="FFFF00"/>
                </a:highlight>
                <a:latin typeface="Helvetica Neue" panose="02000503000000020004" pitchFamily="2" charset="0"/>
              </a:rPr>
              <a:t>all things to all people</a:t>
            </a:r>
            <a:r>
              <a:rPr lang="en-US" sz="1600" b="1" dirty="0">
                <a:effectLst/>
                <a:latin typeface="Helvetica Neue" panose="02000503000000020004" pitchFamily="2" charset="0"/>
              </a:rPr>
              <a:t> so that by all possible means I might save some</a:t>
            </a:r>
            <a:r>
              <a:rPr lang="en-US" sz="1600" dirty="0">
                <a:effectLst/>
                <a:latin typeface="Helvetica Neue" panose="02000503000000020004" pitchFamily="2" charset="0"/>
              </a:rPr>
              <a:t>. I do all this for the sake of the gospel, that I may share in its blessings.</a:t>
            </a:r>
          </a:p>
          <a:p>
            <a:endParaRPr lang="en-US" sz="1600" dirty="0"/>
          </a:p>
        </p:txBody>
      </p:sp>
    </p:spTree>
    <p:extLst>
      <p:ext uri="{BB962C8B-B14F-4D97-AF65-F5344CB8AC3E}">
        <p14:creationId xmlns:p14="http://schemas.microsoft.com/office/powerpoint/2010/main" val="600391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568A81-868C-EED7-004B-B294053F460A}"/>
              </a:ext>
            </a:extLst>
          </p:cNvPr>
          <p:cNvSpPr>
            <a:spLocks noGrp="1"/>
          </p:cNvSpPr>
          <p:nvPr>
            <p:ph type="title"/>
          </p:nvPr>
        </p:nvSpPr>
        <p:spPr>
          <a:xfrm>
            <a:off x="2880485" y="841375"/>
            <a:ext cx="6230857" cy="1230570"/>
          </a:xfrm>
        </p:spPr>
        <p:txBody>
          <a:bodyPr anchor="t">
            <a:normAutofit/>
          </a:bodyPr>
          <a:lstStyle/>
          <a:p>
            <a:pPr algn="l"/>
            <a:r>
              <a:rPr lang="en-US" sz="2800">
                <a:solidFill>
                  <a:schemeClr val="accent1"/>
                </a:solidFill>
              </a:rPr>
              <a:t>What comes after verse 23</a:t>
            </a:r>
            <a:br>
              <a:rPr lang="en-US" sz="2800">
                <a:solidFill>
                  <a:schemeClr val="accent1"/>
                </a:solidFill>
              </a:rPr>
            </a:br>
            <a:r>
              <a:rPr lang="en-US" sz="2800">
                <a:solidFill>
                  <a:schemeClr val="accent1"/>
                </a:solidFill>
              </a:rPr>
              <a:t>Yes 24</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FDE20FED-FEE2-C8A8-CDF2-9B0B51C51BDB}"/>
              </a:ext>
            </a:extLst>
          </p:cNvPr>
          <p:cNvSpPr>
            <a:spLocks noGrp="1"/>
          </p:cNvSpPr>
          <p:nvPr>
            <p:ph idx="1"/>
          </p:nvPr>
        </p:nvSpPr>
        <p:spPr>
          <a:xfrm>
            <a:off x="2880487" y="2249046"/>
            <a:ext cx="6123783" cy="3802762"/>
          </a:xfrm>
        </p:spPr>
        <p:txBody>
          <a:bodyPr anchor="t">
            <a:noAutofit/>
          </a:bodyPr>
          <a:lstStyle/>
          <a:p>
            <a:pPr marL="0" indent="0">
              <a:buNone/>
            </a:pPr>
            <a:r>
              <a:rPr lang="en-US" dirty="0">
                <a:effectLst/>
                <a:latin typeface="Helvetica Neue" panose="02000503000000020004" pitchFamily="2" charset="0"/>
              </a:rPr>
              <a:t>I Corinthians 9:24-27</a:t>
            </a:r>
          </a:p>
          <a:p>
            <a:r>
              <a:rPr lang="en-US" dirty="0"/>
              <a:t>Do you not know that in a race all the runners run, but only one gets the prize? Run in such a way as to get the prize. Everyone who competes in the games goes into </a:t>
            </a:r>
            <a:r>
              <a:rPr lang="en-US" b="1" dirty="0"/>
              <a:t>strict training</a:t>
            </a:r>
            <a:r>
              <a:rPr lang="en-US" dirty="0"/>
              <a:t>. They do it to get a crown that will not last, but we do it to get a crown that will last forever. Therefore, I do not run like someone running aimlessly; I do not fight like a boxer beating the air. No, I strike a blow to my body and make it my slave so that after I have preached to others, I myself will not be disqualified for the prize.</a:t>
            </a:r>
          </a:p>
        </p:txBody>
      </p:sp>
    </p:spTree>
    <p:extLst>
      <p:ext uri="{BB962C8B-B14F-4D97-AF65-F5344CB8AC3E}">
        <p14:creationId xmlns:p14="http://schemas.microsoft.com/office/powerpoint/2010/main" val="2824803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0B46D094-9D10-45BD-BE9D-E4AFE2FE30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68" name="Freeform 5">
              <a:extLst>
                <a:ext uri="{FF2B5EF4-FFF2-40B4-BE49-F238E27FC236}">
                  <a16:creationId xmlns:a16="http://schemas.microsoft.com/office/drawing/2014/main" id="{55076C24-1C31-4A38-A3E7-9F78F38C2E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6">
              <a:extLst>
                <a:ext uri="{FF2B5EF4-FFF2-40B4-BE49-F238E27FC236}">
                  <a16:creationId xmlns:a16="http://schemas.microsoft.com/office/drawing/2014/main" id="{90A2F46D-431F-494E-B76D-74CEC1426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7">
              <a:extLst>
                <a:ext uri="{FF2B5EF4-FFF2-40B4-BE49-F238E27FC236}">
                  <a16:creationId xmlns:a16="http://schemas.microsoft.com/office/drawing/2014/main" id="{57B72B1F-4125-4F46-8D06-808E368B2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1" name="Freeform 8">
              <a:extLst>
                <a:ext uri="{FF2B5EF4-FFF2-40B4-BE49-F238E27FC236}">
                  <a16:creationId xmlns:a16="http://schemas.microsoft.com/office/drawing/2014/main" id="{7C16EC32-C009-4130-ADB8-9DFD03CEC6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2" name="Freeform 9">
              <a:extLst>
                <a:ext uri="{FF2B5EF4-FFF2-40B4-BE49-F238E27FC236}">
                  <a16:creationId xmlns:a16="http://schemas.microsoft.com/office/drawing/2014/main" id="{CA06AC4F-231A-406A-83AF-BF4F1603D3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10">
              <a:extLst>
                <a:ext uri="{FF2B5EF4-FFF2-40B4-BE49-F238E27FC236}">
                  <a16:creationId xmlns:a16="http://schemas.microsoft.com/office/drawing/2014/main" id="{244FAADB-573E-4112-BE8C-B88C470E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11">
              <a:extLst>
                <a:ext uri="{FF2B5EF4-FFF2-40B4-BE49-F238E27FC236}">
                  <a16:creationId xmlns:a16="http://schemas.microsoft.com/office/drawing/2014/main" id="{CF38BC08-F82D-4258-8E44-11B2C9E4E1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12">
              <a:extLst>
                <a:ext uri="{FF2B5EF4-FFF2-40B4-BE49-F238E27FC236}">
                  <a16:creationId xmlns:a16="http://schemas.microsoft.com/office/drawing/2014/main" id="{EF763D22-10EE-4D7D-95EE-5F4DB723D3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13">
              <a:extLst>
                <a:ext uri="{FF2B5EF4-FFF2-40B4-BE49-F238E27FC236}">
                  <a16:creationId xmlns:a16="http://schemas.microsoft.com/office/drawing/2014/main" id="{81EA7FDE-0B97-4DDD-AF65-F352834E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 name="Freeform 14">
              <a:extLst>
                <a:ext uri="{FF2B5EF4-FFF2-40B4-BE49-F238E27FC236}">
                  <a16:creationId xmlns:a16="http://schemas.microsoft.com/office/drawing/2014/main" id="{CC18534F-EC75-4CF4-BBAC-0EF150873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 name="Freeform 15">
              <a:extLst>
                <a:ext uri="{FF2B5EF4-FFF2-40B4-BE49-F238E27FC236}">
                  <a16:creationId xmlns:a16="http://schemas.microsoft.com/office/drawing/2014/main" id="{71BB5232-2C83-41EB-B62B-E54AC93F2E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9" name="Freeform 16">
              <a:extLst>
                <a:ext uri="{FF2B5EF4-FFF2-40B4-BE49-F238E27FC236}">
                  <a16:creationId xmlns:a16="http://schemas.microsoft.com/office/drawing/2014/main" id="{2598F724-C32E-4B91-9B85-60C89DBB8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0" name="Freeform 17">
              <a:extLst>
                <a:ext uri="{FF2B5EF4-FFF2-40B4-BE49-F238E27FC236}">
                  <a16:creationId xmlns:a16="http://schemas.microsoft.com/office/drawing/2014/main" id="{D5D4FBFD-ACE3-46D2-8E97-E8EABE735C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18">
              <a:extLst>
                <a:ext uri="{FF2B5EF4-FFF2-40B4-BE49-F238E27FC236}">
                  <a16:creationId xmlns:a16="http://schemas.microsoft.com/office/drawing/2014/main" id="{54A3C901-AFD0-41D3-85E5-87D0E1C9D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9">
              <a:extLst>
                <a:ext uri="{FF2B5EF4-FFF2-40B4-BE49-F238E27FC236}">
                  <a16:creationId xmlns:a16="http://schemas.microsoft.com/office/drawing/2014/main" id="{485F3E8E-CD09-44EB-AC73-1834A8D50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20">
              <a:extLst>
                <a:ext uri="{FF2B5EF4-FFF2-40B4-BE49-F238E27FC236}">
                  <a16:creationId xmlns:a16="http://schemas.microsoft.com/office/drawing/2014/main" id="{3BDFC1A4-51E7-46A6-8A0D-50476BCF56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21">
              <a:extLst>
                <a:ext uri="{FF2B5EF4-FFF2-40B4-BE49-F238E27FC236}">
                  <a16:creationId xmlns:a16="http://schemas.microsoft.com/office/drawing/2014/main" id="{A561BC1B-C5E2-45AA-B72B-03AF3216C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22">
              <a:extLst>
                <a:ext uri="{FF2B5EF4-FFF2-40B4-BE49-F238E27FC236}">
                  <a16:creationId xmlns:a16="http://schemas.microsoft.com/office/drawing/2014/main" id="{4C0779C6-0F80-48B1-AD32-CC10D00CE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23">
              <a:extLst>
                <a:ext uri="{FF2B5EF4-FFF2-40B4-BE49-F238E27FC236}">
                  <a16:creationId xmlns:a16="http://schemas.microsoft.com/office/drawing/2014/main" id="{73702193-6A56-4A74-84AD-94F530FEDF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8" name="Group 87">
            <a:extLst>
              <a:ext uri="{FF2B5EF4-FFF2-40B4-BE49-F238E27FC236}">
                <a16:creationId xmlns:a16="http://schemas.microsoft.com/office/drawing/2014/main" id="{86AEFF79-03FD-4BC0-8A67-25CAFCFDCDA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89" name="Rectangle 88">
              <a:extLst>
                <a:ext uri="{FF2B5EF4-FFF2-40B4-BE49-F238E27FC236}">
                  <a16:creationId xmlns:a16="http://schemas.microsoft.com/office/drawing/2014/main" id="{CB66FC33-38F1-4E8E-8474-AF1F5673BA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 name="Isosceles Triangle 89">
              <a:extLst>
                <a:ext uri="{FF2B5EF4-FFF2-40B4-BE49-F238E27FC236}">
                  <a16:creationId xmlns:a16="http://schemas.microsoft.com/office/drawing/2014/main" id="{32E0DAC0-8D22-4A77-8AA9-169781B2EB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1" name="Rectangle 90">
              <a:extLst>
                <a:ext uri="{FF2B5EF4-FFF2-40B4-BE49-F238E27FC236}">
                  <a16:creationId xmlns:a16="http://schemas.microsoft.com/office/drawing/2014/main" id="{828C2492-9737-4D83-8CBD-93EA6D0717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93" name="Rectangle 92">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6"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5"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6"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7"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8"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9"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0"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1"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2"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3"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4"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4" name="Title 3">
            <a:extLst>
              <a:ext uri="{FF2B5EF4-FFF2-40B4-BE49-F238E27FC236}">
                <a16:creationId xmlns:a16="http://schemas.microsoft.com/office/drawing/2014/main" id="{B8649C0E-E637-A4DD-907D-DFCB300D062A}"/>
              </a:ext>
            </a:extLst>
          </p:cNvPr>
          <p:cNvSpPr>
            <a:spLocks noGrp="1"/>
          </p:cNvSpPr>
          <p:nvPr>
            <p:ph type="title"/>
          </p:nvPr>
        </p:nvSpPr>
        <p:spPr>
          <a:xfrm>
            <a:off x="1378425" y="5199797"/>
            <a:ext cx="9435152" cy="789673"/>
          </a:xfrm>
        </p:spPr>
        <p:txBody>
          <a:bodyPr vert="horz" lIns="228600" tIns="228600" rIns="228600" bIns="0" rtlCol="0" anchor="ctr">
            <a:normAutofit/>
          </a:bodyPr>
          <a:lstStyle/>
          <a:p>
            <a:pPr>
              <a:lnSpc>
                <a:spcPct val="80000"/>
              </a:lnSpc>
            </a:pPr>
            <a:r>
              <a:rPr lang="en-US" dirty="0">
                <a:solidFill>
                  <a:schemeClr val="bg1"/>
                </a:solidFill>
              </a:rPr>
              <a:t>What is strange about these books?</a:t>
            </a:r>
          </a:p>
        </p:txBody>
      </p:sp>
      <p:sp>
        <p:nvSpPr>
          <p:cNvPr id="116" name="Freeform: Shape 115">
            <a:extLst>
              <a:ext uri="{FF2B5EF4-FFF2-40B4-BE49-F238E27FC236}">
                <a16:creationId xmlns:a16="http://schemas.microsoft.com/office/drawing/2014/main" id="{A7795DFA-888F-47E2-B44E-DE1D3B3E4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58957"/>
          </a:xfrm>
          <a:custGeom>
            <a:avLst/>
            <a:gdLst>
              <a:gd name="connsiteX0" fmla="*/ 0 w 12192000"/>
              <a:gd name="connsiteY0" fmla="*/ 0 h 5058957"/>
              <a:gd name="connsiteX1" fmla="*/ 12192000 w 12192000"/>
              <a:gd name="connsiteY1" fmla="*/ 0 h 5058957"/>
              <a:gd name="connsiteX2" fmla="*/ 12192000 w 12192000"/>
              <a:gd name="connsiteY2" fmla="*/ 259692 h 5058957"/>
              <a:gd name="connsiteX3" fmla="*/ 12192000 w 12192000"/>
              <a:gd name="connsiteY3" fmla="*/ 3542069 h 5058957"/>
              <a:gd name="connsiteX4" fmla="*/ 12192000 w 12192000"/>
              <a:gd name="connsiteY4" fmla="*/ 3734194 h 5058957"/>
              <a:gd name="connsiteX5" fmla="*/ 12192000 w 12192000"/>
              <a:gd name="connsiteY5" fmla="*/ 4710012 h 5058957"/>
              <a:gd name="connsiteX6" fmla="*/ 12113803 w 12192000"/>
              <a:gd name="connsiteY6" fmla="*/ 4718295 h 5058957"/>
              <a:gd name="connsiteX7" fmla="*/ 6753597 w 12192000"/>
              <a:gd name="connsiteY7" fmla="*/ 5041852 h 5058957"/>
              <a:gd name="connsiteX8" fmla="*/ 400746 w 12192000"/>
              <a:gd name="connsiteY8" fmla="*/ 4870509 h 5058957"/>
              <a:gd name="connsiteX9" fmla="*/ 0 w 12192000"/>
              <a:gd name="connsiteY9" fmla="*/ 4833533 h 5058957"/>
              <a:gd name="connsiteX10" fmla="*/ 0 w 12192000"/>
              <a:gd name="connsiteY10" fmla="*/ 3734194 h 5058957"/>
              <a:gd name="connsiteX11" fmla="*/ 0 w 12192000"/>
              <a:gd name="connsiteY11" fmla="*/ 3542069 h 5058957"/>
              <a:gd name="connsiteX12" fmla="*/ 0 w 12192000"/>
              <a:gd name="connsiteY12" fmla="*/ 259692 h 505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a:solidFill>
            <a:schemeClr val="bg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8" name="Content Placeholder 7">
            <a:extLst>
              <a:ext uri="{FF2B5EF4-FFF2-40B4-BE49-F238E27FC236}">
                <a16:creationId xmlns:a16="http://schemas.microsoft.com/office/drawing/2014/main" id="{5677B363-0EAC-2EC9-497C-1D8F155DD95C}"/>
              </a:ext>
            </a:extLst>
          </p:cNvPr>
          <p:cNvPicPr>
            <a:picLocks noGrp="1" noChangeAspect="1"/>
          </p:cNvPicPr>
          <p:nvPr>
            <p:ph sz="half" idx="2"/>
          </p:nvPr>
        </p:nvPicPr>
        <p:blipFill>
          <a:blip r:embed="rId3"/>
          <a:stretch>
            <a:fillRect/>
          </a:stretch>
        </p:blipFill>
        <p:spPr>
          <a:xfrm>
            <a:off x="1176797" y="626940"/>
            <a:ext cx="2473310" cy="3864547"/>
          </a:xfrm>
          <a:prstGeom prst="rect">
            <a:avLst/>
          </a:prstGeom>
        </p:spPr>
      </p:pic>
      <p:pic>
        <p:nvPicPr>
          <p:cNvPr id="7" name="Content Placeholder 6">
            <a:extLst>
              <a:ext uri="{FF2B5EF4-FFF2-40B4-BE49-F238E27FC236}">
                <a16:creationId xmlns:a16="http://schemas.microsoft.com/office/drawing/2014/main" id="{E70564F0-E82C-7E82-333D-DA17C920648F}"/>
              </a:ext>
            </a:extLst>
          </p:cNvPr>
          <p:cNvPicPr>
            <a:picLocks noGrp="1" noChangeAspect="1"/>
          </p:cNvPicPr>
          <p:nvPr>
            <p:ph sz="half" idx="1"/>
          </p:nvPr>
        </p:nvPicPr>
        <p:blipFill>
          <a:blip r:embed="rId4"/>
          <a:stretch>
            <a:fillRect/>
          </a:stretch>
        </p:blipFill>
        <p:spPr>
          <a:xfrm>
            <a:off x="4814679" y="638362"/>
            <a:ext cx="2598907" cy="3864547"/>
          </a:xfrm>
          <a:prstGeom prst="rect">
            <a:avLst/>
          </a:prstGeom>
        </p:spPr>
      </p:pic>
      <p:pic>
        <p:nvPicPr>
          <p:cNvPr id="9" name="Picture 8">
            <a:extLst>
              <a:ext uri="{FF2B5EF4-FFF2-40B4-BE49-F238E27FC236}">
                <a16:creationId xmlns:a16="http://schemas.microsoft.com/office/drawing/2014/main" id="{1C58859A-798D-C502-70F6-3AEB9B98C8C2}"/>
              </a:ext>
            </a:extLst>
          </p:cNvPr>
          <p:cNvPicPr>
            <a:picLocks noChangeAspect="1"/>
          </p:cNvPicPr>
          <p:nvPr/>
        </p:nvPicPr>
        <p:blipFill>
          <a:blip r:embed="rId5"/>
          <a:stretch>
            <a:fillRect/>
          </a:stretch>
        </p:blipFill>
        <p:spPr>
          <a:xfrm>
            <a:off x="8571024" y="638362"/>
            <a:ext cx="2463647" cy="3864547"/>
          </a:xfrm>
          <a:prstGeom prst="rect">
            <a:avLst/>
          </a:prstGeom>
        </p:spPr>
      </p:pic>
    </p:spTree>
    <p:extLst>
      <p:ext uri="{BB962C8B-B14F-4D97-AF65-F5344CB8AC3E}">
        <p14:creationId xmlns:p14="http://schemas.microsoft.com/office/powerpoint/2010/main" val="2131393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CE3618-1D7A-4256-B2AF-9DB692996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B984687B-789E-453B-921F-7804CCA6BA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4" name="Freeform 5">
              <a:extLst>
                <a:ext uri="{FF2B5EF4-FFF2-40B4-BE49-F238E27FC236}">
                  <a16:creationId xmlns:a16="http://schemas.microsoft.com/office/drawing/2014/main" id="{0495A546-1866-442A-8EF9-B683FCB39C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5" name="Freeform 6">
              <a:extLst>
                <a:ext uri="{FF2B5EF4-FFF2-40B4-BE49-F238E27FC236}">
                  <a16:creationId xmlns:a16="http://schemas.microsoft.com/office/drawing/2014/main" id="{20FC9B1F-EB6E-40D2-8261-0142E7326F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7">
              <a:extLst>
                <a:ext uri="{FF2B5EF4-FFF2-40B4-BE49-F238E27FC236}">
                  <a16:creationId xmlns:a16="http://schemas.microsoft.com/office/drawing/2014/main" id="{08DB0E74-FB47-4298-AF40-FAC8939F9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8">
              <a:extLst>
                <a:ext uri="{FF2B5EF4-FFF2-40B4-BE49-F238E27FC236}">
                  <a16:creationId xmlns:a16="http://schemas.microsoft.com/office/drawing/2014/main" id="{08813488-5B66-4FB7-A177-9B9B4658D6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9">
              <a:extLst>
                <a:ext uri="{FF2B5EF4-FFF2-40B4-BE49-F238E27FC236}">
                  <a16:creationId xmlns:a16="http://schemas.microsoft.com/office/drawing/2014/main" id="{235E4BF3-25DA-41E9-B880-A0DC6C1EF9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0">
              <a:extLst>
                <a:ext uri="{FF2B5EF4-FFF2-40B4-BE49-F238E27FC236}">
                  <a16:creationId xmlns:a16="http://schemas.microsoft.com/office/drawing/2014/main" id="{813C1F92-ED6B-4F19-9415-BFB5B5B5A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1">
              <a:extLst>
                <a:ext uri="{FF2B5EF4-FFF2-40B4-BE49-F238E27FC236}">
                  <a16:creationId xmlns:a16="http://schemas.microsoft.com/office/drawing/2014/main" id="{9E40EF46-D7B9-447E-ACB4-D78972199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2">
              <a:extLst>
                <a:ext uri="{FF2B5EF4-FFF2-40B4-BE49-F238E27FC236}">
                  <a16:creationId xmlns:a16="http://schemas.microsoft.com/office/drawing/2014/main" id="{123CAE24-12FF-43D7-A6C0-6AA792E3AB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3">
              <a:extLst>
                <a:ext uri="{FF2B5EF4-FFF2-40B4-BE49-F238E27FC236}">
                  <a16:creationId xmlns:a16="http://schemas.microsoft.com/office/drawing/2014/main" id="{B372F5DB-BF3F-4325-85B0-CDCE7A6A68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4">
              <a:extLst>
                <a:ext uri="{FF2B5EF4-FFF2-40B4-BE49-F238E27FC236}">
                  <a16:creationId xmlns:a16="http://schemas.microsoft.com/office/drawing/2014/main" id="{B25A9653-2959-449B-BA93-64D5656B1A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5">
              <a:extLst>
                <a:ext uri="{FF2B5EF4-FFF2-40B4-BE49-F238E27FC236}">
                  <a16:creationId xmlns:a16="http://schemas.microsoft.com/office/drawing/2014/main" id="{683D52E0-024E-49EA-B58E-AFCB54B930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6">
              <a:extLst>
                <a:ext uri="{FF2B5EF4-FFF2-40B4-BE49-F238E27FC236}">
                  <a16:creationId xmlns:a16="http://schemas.microsoft.com/office/drawing/2014/main" id="{B42DB067-C8BB-4763-B3AC-A1AFC1F94C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7">
              <a:extLst>
                <a:ext uri="{FF2B5EF4-FFF2-40B4-BE49-F238E27FC236}">
                  <a16:creationId xmlns:a16="http://schemas.microsoft.com/office/drawing/2014/main" id="{4BFADE60-883C-490B-8717-29178631E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8">
              <a:extLst>
                <a:ext uri="{FF2B5EF4-FFF2-40B4-BE49-F238E27FC236}">
                  <a16:creationId xmlns:a16="http://schemas.microsoft.com/office/drawing/2014/main" id="{276CDC4A-1010-43AB-BD13-E9BC487D6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9">
              <a:extLst>
                <a:ext uri="{FF2B5EF4-FFF2-40B4-BE49-F238E27FC236}">
                  <a16:creationId xmlns:a16="http://schemas.microsoft.com/office/drawing/2014/main" id="{E6DA892F-7AE7-4A83-9BFB-D5FDBA16D9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0">
              <a:extLst>
                <a:ext uri="{FF2B5EF4-FFF2-40B4-BE49-F238E27FC236}">
                  <a16:creationId xmlns:a16="http://schemas.microsoft.com/office/drawing/2014/main" id="{2079130B-2394-449B-80DB-0B9946C7B6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0" name="Freeform 21">
              <a:extLst>
                <a:ext uri="{FF2B5EF4-FFF2-40B4-BE49-F238E27FC236}">
                  <a16:creationId xmlns:a16="http://schemas.microsoft.com/office/drawing/2014/main" id="{2F852A68-5FD2-4BD4-902A-37D580B798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1" name="Freeform 22">
              <a:extLst>
                <a:ext uri="{FF2B5EF4-FFF2-40B4-BE49-F238E27FC236}">
                  <a16:creationId xmlns:a16="http://schemas.microsoft.com/office/drawing/2014/main" id="{1CD48066-FF17-425E-9EEC-795CD0CA40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3">
              <a:extLst>
                <a:ext uri="{FF2B5EF4-FFF2-40B4-BE49-F238E27FC236}">
                  <a16:creationId xmlns:a16="http://schemas.microsoft.com/office/drawing/2014/main" id="{374D862B-A8E1-4CB9-8529-077C6DBA5C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4">
              <a:extLst>
                <a:ext uri="{FF2B5EF4-FFF2-40B4-BE49-F238E27FC236}">
                  <a16:creationId xmlns:a16="http://schemas.microsoft.com/office/drawing/2014/main" id="{5A3B1A83-9C72-4407-A5BF-A9EAA5C4D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25">
              <a:extLst>
                <a:ext uri="{FF2B5EF4-FFF2-40B4-BE49-F238E27FC236}">
                  <a16:creationId xmlns:a16="http://schemas.microsoft.com/office/drawing/2014/main" id="{C73AF399-B36E-419F-92C0-533EFBD935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5" name="Title 4">
            <a:extLst>
              <a:ext uri="{FF2B5EF4-FFF2-40B4-BE49-F238E27FC236}">
                <a16:creationId xmlns:a16="http://schemas.microsoft.com/office/drawing/2014/main" id="{9BE81C1C-45DD-709A-B3EA-280271322296}"/>
              </a:ext>
            </a:extLst>
          </p:cNvPr>
          <p:cNvSpPr>
            <a:spLocks noGrp="1"/>
          </p:cNvSpPr>
          <p:nvPr>
            <p:ph type="title"/>
          </p:nvPr>
        </p:nvSpPr>
        <p:spPr>
          <a:xfrm>
            <a:off x="888631" y="1477651"/>
            <a:ext cx="3756774" cy="4575659"/>
          </a:xfrm>
        </p:spPr>
        <p:txBody>
          <a:bodyPr anchor="t">
            <a:normAutofit/>
          </a:bodyPr>
          <a:lstStyle/>
          <a:p>
            <a:pPr algn="l"/>
            <a:r>
              <a:rPr lang="en-US" sz="5400" dirty="0">
                <a:solidFill>
                  <a:schemeClr val="accent1"/>
                </a:solidFill>
              </a:rPr>
              <a:t>Their Titles are Incomplete</a:t>
            </a:r>
          </a:p>
        </p:txBody>
      </p:sp>
      <p:sp>
        <p:nvSpPr>
          <p:cNvPr id="36" name="Isosceles Triangle 35">
            <a:extLst>
              <a:ext uri="{FF2B5EF4-FFF2-40B4-BE49-F238E27FC236}">
                <a16:creationId xmlns:a16="http://schemas.microsoft.com/office/drawing/2014/main" id="{3F39476B-1A6D-47CB-AC7A-FB87EF003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27553" y="1375241"/>
            <a:ext cx="175681" cy="1665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600" dirty="0"/>
          </a:p>
        </p:txBody>
      </p:sp>
      <p:sp>
        <p:nvSpPr>
          <p:cNvPr id="6" name="Content Placeholder 5">
            <a:extLst>
              <a:ext uri="{FF2B5EF4-FFF2-40B4-BE49-F238E27FC236}">
                <a16:creationId xmlns:a16="http://schemas.microsoft.com/office/drawing/2014/main" id="{454BBB55-E5BC-BF1E-40FA-C850DB92A5FF}"/>
              </a:ext>
            </a:extLst>
          </p:cNvPr>
          <p:cNvSpPr>
            <a:spLocks noGrp="1"/>
          </p:cNvSpPr>
          <p:nvPr>
            <p:ph idx="1"/>
          </p:nvPr>
        </p:nvSpPr>
        <p:spPr>
          <a:xfrm>
            <a:off x="5239764" y="1477651"/>
            <a:ext cx="6160555" cy="4575660"/>
          </a:xfrm>
        </p:spPr>
        <p:txBody>
          <a:bodyPr anchor="t">
            <a:normAutofit/>
          </a:bodyPr>
          <a:lstStyle/>
          <a:p>
            <a:r>
              <a:rPr lang="en-US" b="1" dirty="0"/>
              <a:t>Matthew 28:18-19 </a:t>
            </a:r>
            <a:r>
              <a:rPr lang="en-US" dirty="0"/>
              <a:t>- Then Jesus came to them and said, “All authority in heaven and on earth has been given to me. Therefore, go and make disciples </a:t>
            </a:r>
            <a:r>
              <a:rPr lang="en-US" b="1" dirty="0">
                <a:highlight>
                  <a:srgbClr val="FFFF00"/>
                </a:highlight>
              </a:rPr>
              <a:t>of all nations</a:t>
            </a:r>
            <a:r>
              <a:rPr lang="en-US" dirty="0"/>
              <a:t>, baptizing them in the name of the Father and of the Son and of the Holy Spirit,</a:t>
            </a:r>
          </a:p>
        </p:txBody>
      </p:sp>
    </p:spTree>
    <p:extLst>
      <p:ext uri="{BB962C8B-B14F-4D97-AF65-F5344CB8AC3E}">
        <p14:creationId xmlns:p14="http://schemas.microsoft.com/office/powerpoint/2010/main" val="898196194"/>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{8E6DE619-FC0D-C247-A2AB-9EB4C606B73B}tf16401369</Template>
  <TotalTime>3044</TotalTime>
  <Words>1230</Words>
  <Application>Microsoft Office PowerPoint</Application>
  <PresentationFormat>Widescreen</PresentationFormat>
  <Paragraphs>102</Paragraphs>
  <Slides>24</Slides>
  <Notes>13</Notes>
  <HiddenSlides>0</HiddenSlides>
  <MMClips>1</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Atlas</vt:lpstr>
      <vt:lpstr>Unity and Diversity</vt:lpstr>
      <vt:lpstr>John 17:20-23</vt:lpstr>
      <vt:lpstr>Three Types of Unity</vt:lpstr>
      <vt:lpstr>Unity </vt:lpstr>
      <vt:lpstr>Unity</vt:lpstr>
      <vt:lpstr>Why do we need a UDT</vt:lpstr>
      <vt:lpstr>What comes after verse 23 Yes 24</vt:lpstr>
      <vt:lpstr>What is strange about these books?</vt:lpstr>
      <vt:lpstr>Their Titles are Incomplete</vt:lpstr>
      <vt:lpstr>PowerPoint Presentation</vt:lpstr>
      <vt:lpstr>Homogeneous</vt:lpstr>
      <vt:lpstr>Do Individual Churches Have to be Diverse?</vt:lpstr>
      <vt:lpstr>PowerPoint Presentation</vt:lpstr>
      <vt:lpstr>Number of verses where Paul teaches the disciples about the gathering of the nations or trains them in  cross-cultural life together. </vt:lpstr>
      <vt:lpstr>Heterogeneous</vt:lpstr>
      <vt:lpstr>Common objections to FOCUSING on CULTURE</vt:lpstr>
      <vt:lpstr>What is Culture</vt:lpstr>
      <vt:lpstr>PowerPoint Presentation</vt:lpstr>
      <vt:lpstr>PowerPoint Presentation</vt:lpstr>
      <vt:lpstr>How do we become all things to all people</vt:lpstr>
      <vt:lpstr>Some of the topics we will have to confront will seem overwhelming</vt:lpstr>
      <vt:lpstr>PowerPoint Presentation</vt:lpstr>
      <vt:lpstr>Hospitality</vt:lpstr>
      <vt:lpstr>Unity and Diversity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Unity and Diversity</dc:title>
  <dc:creator>David Bryant</dc:creator>
  <cp:lastModifiedBy>David Bryant</cp:lastModifiedBy>
  <cp:revision>5</cp:revision>
  <dcterms:created xsi:type="dcterms:W3CDTF">2023-01-17T01:32:19Z</dcterms:created>
  <dcterms:modified xsi:type="dcterms:W3CDTF">2023-01-22T16:22:12Z</dcterms:modified>
</cp:coreProperties>
</file>