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67" r:id="rId3"/>
    <p:sldId id="268" r:id="rId4"/>
    <p:sldId id="269" r:id="rId5"/>
    <p:sldId id="270" r:id="rId6"/>
    <p:sldId id="257" r:id="rId7"/>
    <p:sldId id="258" r:id="rId8"/>
    <p:sldId id="259" r:id="rId9"/>
    <p:sldId id="260" r:id="rId10"/>
    <p:sldId id="261" r:id="rId11"/>
    <p:sldId id="262" r:id="rId12"/>
    <p:sldId id="263" r:id="rId13"/>
    <p:sldId id="264" r:id="rId14"/>
    <p:sldId id="265" r:id="rId15"/>
    <p:sldId id="266" r:id="rId16"/>
  </p:sldIdLst>
  <p:sldSz cx="9144000" cy="5143500" type="screen16x9"/>
  <p:notesSz cx="6858000" cy="9144000"/>
  <p:embeddedFontLst>
    <p:embeddedFont>
      <p:font typeface="Economica" panose="020B0604020202020204" charset="0"/>
      <p:regular r:id="rId18"/>
      <p:bold r:id="rId19"/>
      <p:italic r:id="rId20"/>
      <p:boldItalic r:id="rId21"/>
    </p:embeddedFont>
    <p:embeddedFont>
      <p:font typeface="Open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26"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ce3d9f52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ce3d9f52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ce3d9f52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ce3d9f52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ce3d9f52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ce3d9f52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ce3d9f52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ce3d9f52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ce3d9f5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ce3d9f52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ce3d9f52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ce3d9f52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ce3d9f5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ce3d9f5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18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ce3d9f5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ce3d9f5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65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ce3d9f5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ce3d9f5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09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ce3d9f5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ce3d9f5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42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ce3d9f5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ce3d9f5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ce3d9f5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ce3d9f5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ce3d9f5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ce3d9f5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ce3d9f52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ce3d9f52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bg2">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Nehemiah+8%3A1-12&amp;version=NIV#fen-NIV-12502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Scripture in its Rightful Place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0" y="698222"/>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Is Our Equipment for Good Works</a:t>
            </a:r>
            <a:br>
              <a:rPr lang="en" dirty="0"/>
            </a:br>
            <a:r>
              <a:rPr lang="en" dirty="0"/>
              <a:t> 2 Timothy 3:16-17</a:t>
            </a:r>
            <a:endParaRPr dirty="0"/>
          </a:p>
        </p:txBody>
      </p:sp>
      <p:sp>
        <p:nvSpPr>
          <p:cNvPr id="93" name="Google Shape;93;p18"/>
          <p:cNvSpPr txBox="1">
            <a:spLocks noGrp="1"/>
          </p:cNvSpPr>
          <p:nvPr>
            <p:ph type="body" idx="1"/>
          </p:nvPr>
        </p:nvSpPr>
        <p:spPr>
          <a:xfrm>
            <a:off x="311700" y="1683280"/>
            <a:ext cx="8520600" cy="262801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chemeClr val="dk1"/>
                </a:solidFill>
                <a:latin typeface="Times New Roman"/>
                <a:ea typeface="Times New Roman"/>
                <a:cs typeface="Times New Roman"/>
                <a:sym typeface="Times New Roman"/>
              </a:rPr>
              <a:t>All Scripture is breathed out by God and profitable for teaching, for reproof, for correction, and for training in righteousness, that the man of God may be complete, equipped for every good work.</a:t>
            </a:r>
            <a:endParaRPr sz="2400" dirty="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107773"/>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Teaching</a:t>
            </a:r>
            <a:endParaRPr dirty="0"/>
          </a:p>
        </p:txBody>
      </p:sp>
      <p:pic>
        <p:nvPicPr>
          <p:cNvPr id="99" name="Google Shape;99;p19"/>
          <p:cNvPicPr preferRelativeResize="0"/>
          <p:nvPr/>
        </p:nvPicPr>
        <p:blipFill>
          <a:blip r:embed="rId3">
            <a:alphaModFix/>
          </a:blip>
          <a:stretch>
            <a:fillRect/>
          </a:stretch>
        </p:blipFill>
        <p:spPr>
          <a:xfrm>
            <a:off x="1641084" y="1017724"/>
            <a:ext cx="5656616" cy="405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44943"/>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Reproof</a:t>
            </a:r>
            <a:endParaRPr dirty="0"/>
          </a:p>
        </p:txBody>
      </p:sp>
      <p:pic>
        <p:nvPicPr>
          <p:cNvPr id="105" name="Google Shape;105;p20"/>
          <p:cNvPicPr preferRelativeResize="0"/>
          <p:nvPr/>
        </p:nvPicPr>
        <p:blipFill>
          <a:blip r:embed="rId3">
            <a:alphaModFix/>
          </a:blip>
          <a:stretch>
            <a:fillRect/>
          </a:stretch>
        </p:blipFill>
        <p:spPr>
          <a:xfrm>
            <a:off x="1268771" y="1152475"/>
            <a:ext cx="6029604" cy="3991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354243"/>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Correction</a:t>
            </a:r>
            <a:endParaRPr dirty="0"/>
          </a:p>
        </p:txBody>
      </p:sp>
      <p:pic>
        <p:nvPicPr>
          <p:cNvPr id="111" name="Google Shape;111;p21"/>
          <p:cNvPicPr preferRelativeResize="0"/>
          <p:nvPr/>
        </p:nvPicPr>
        <p:blipFill>
          <a:blip r:embed="rId3">
            <a:alphaModFix/>
          </a:blip>
          <a:stretch>
            <a:fillRect/>
          </a:stretch>
        </p:blipFill>
        <p:spPr>
          <a:xfrm>
            <a:off x="1173900" y="798825"/>
            <a:ext cx="6532951" cy="4344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21644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Discipline</a:t>
            </a:r>
            <a:endParaRPr dirty="0"/>
          </a:p>
        </p:txBody>
      </p:sp>
      <p:pic>
        <p:nvPicPr>
          <p:cNvPr id="117" name="Google Shape;117;p22"/>
          <p:cNvPicPr preferRelativeResize="0"/>
          <p:nvPr/>
        </p:nvPicPr>
        <p:blipFill>
          <a:blip r:embed="rId3">
            <a:alphaModFix/>
          </a:blip>
          <a:stretch>
            <a:fillRect/>
          </a:stretch>
        </p:blipFill>
        <p:spPr>
          <a:xfrm>
            <a:off x="635375" y="714800"/>
            <a:ext cx="7873250" cy="442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latin typeface="Times New Roman"/>
                <a:ea typeface="Times New Roman"/>
                <a:cs typeface="Times New Roman"/>
                <a:sym typeface="Times New Roman"/>
              </a:rPr>
              <a:t>“The Word of </a:t>
            </a:r>
            <a:r>
              <a:rPr lang="en-US" sz="2400" dirty="0">
                <a:latin typeface="Times New Roman"/>
                <a:ea typeface="Times New Roman"/>
                <a:cs typeface="Times New Roman"/>
                <a:sym typeface="Times New Roman"/>
              </a:rPr>
              <a:t>G</a:t>
            </a:r>
            <a:r>
              <a:rPr lang="en" sz="2400" dirty="0">
                <a:latin typeface="Times New Roman"/>
                <a:ea typeface="Times New Roman"/>
                <a:cs typeface="Times New Roman"/>
                <a:sym typeface="Times New Roman"/>
              </a:rPr>
              <a:t>od I think of as a straight edge, which shows up our own crookedness. We can’t really tell how crooked our thinking is until we line it up with the straight edge of Scripture.” </a:t>
            </a:r>
          </a:p>
          <a:p>
            <a:pPr marL="0" lvl="0" indent="0" algn="l" rtl="0">
              <a:spcBef>
                <a:spcPts val="0"/>
              </a:spcBef>
              <a:spcAft>
                <a:spcPts val="1600"/>
              </a:spcAft>
              <a:buNone/>
            </a:pPr>
            <a:r>
              <a:rPr lang="en" sz="2400" dirty="0">
                <a:latin typeface="Times New Roman"/>
                <a:ea typeface="Times New Roman"/>
                <a:cs typeface="Times New Roman"/>
                <a:sym typeface="Times New Roman"/>
              </a:rPr>
              <a:t>- Elisabeth Elliot</a:t>
            </a:r>
            <a:endParaRPr sz="2400" dirty="0">
              <a:latin typeface="Times New Roman"/>
              <a:ea typeface="Times New Roman"/>
              <a:cs typeface="Times New Roman"/>
              <a:sym typeface="Times New Roman"/>
            </a:endParaRPr>
          </a:p>
        </p:txBody>
      </p:sp>
      <p:sp>
        <p:nvSpPr>
          <p:cNvPr id="3" name="Title 2">
            <a:extLst>
              <a:ext uri="{FF2B5EF4-FFF2-40B4-BE49-F238E27FC236}">
                <a16:creationId xmlns:a16="http://schemas.microsoft.com/office/drawing/2014/main" id="{18B8056B-DA2B-45CC-84B5-DDF9D5CC70D6}"/>
              </a:ext>
            </a:extLst>
          </p:cNvPr>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Nehemiah 8:1-12</a:t>
            </a:r>
            <a:endParaRPr dirty="0"/>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14300" indent="0">
              <a:buNone/>
            </a:pP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all the people came together as one in the square before the Water Gate. They told Ezra the teacher of the Law to bring out the Book of the Law of Moses, which the </a:t>
            </a:r>
            <a:r>
              <a:rPr lang="en-US" sz="2000" cap="small" dirty="0">
                <a:latin typeface="Times New Roman" panose="02020603050405020304" pitchFamily="18" charset="0"/>
                <a:cs typeface="Times New Roman" panose="02020603050405020304" pitchFamily="18" charset="0"/>
              </a:rPr>
              <a:t>Lord</a:t>
            </a:r>
            <a:r>
              <a:rPr lang="en-US" sz="2000" dirty="0">
                <a:latin typeface="Times New Roman" panose="02020603050405020304" pitchFamily="18" charset="0"/>
                <a:cs typeface="Times New Roman" panose="02020603050405020304" pitchFamily="18" charset="0"/>
              </a:rPr>
              <a:t> had commanded for Israel.</a:t>
            </a:r>
          </a:p>
          <a:p>
            <a:pPr marL="114300" indent="0">
              <a:buNone/>
            </a:pPr>
            <a:r>
              <a:rPr lang="en-US" sz="2000" dirty="0">
                <a:latin typeface="Times New Roman" panose="02020603050405020304" pitchFamily="18" charset="0"/>
                <a:cs typeface="Times New Roman" panose="02020603050405020304" pitchFamily="18" charset="0"/>
              </a:rPr>
              <a:t>So on the first day of the seventh month Ezra the priest brought the Law before the assembly, which was made up of men and women and all who were able to understand. </a:t>
            </a:r>
            <a:r>
              <a:rPr lang="en-US" sz="2000" baseline="30000"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He read it aloud from daybreak till noon as he faced the square before the Water Gate in the presence of the men, women and others who could understand. And all the people listened attentively to the Book of the Law.</a:t>
            </a:r>
          </a:p>
        </p:txBody>
      </p:sp>
    </p:spTree>
    <p:extLst>
      <p:ext uri="{BB962C8B-B14F-4D97-AF65-F5344CB8AC3E}">
        <p14:creationId xmlns:p14="http://schemas.microsoft.com/office/powerpoint/2010/main" val="291102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Nehemiah 8:1-12</a:t>
            </a:r>
            <a:endParaRPr dirty="0"/>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14300" indent="0">
              <a:buNone/>
            </a:pPr>
            <a:r>
              <a:rPr lang="en-US" sz="2000" baseline="30000" dirty="0"/>
              <a:t> </a:t>
            </a:r>
            <a:r>
              <a:rPr lang="en-US" sz="2000" dirty="0">
                <a:latin typeface="Times New Roman" panose="02020603050405020304" pitchFamily="18" charset="0"/>
                <a:cs typeface="Times New Roman" panose="02020603050405020304" pitchFamily="18" charset="0"/>
              </a:rPr>
              <a:t>Ezra the teacher of the Law stood on a high wooden platform built for the occasion. Beside him on his right stood </a:t>
            </a:r>
            <a:r>
              <a:rPr lang="en-US" sz="2000" dirty="0" err="1">
                <a:latin typeface="Times New Roman" panose="02020603050405020304" pitchFamily="18" charset="0"/>
                <a:cs typeface="Times New Roman" panose="02020603050405020304" pitchFamily="18" charset="0"/>
              </a:rPr>
              <a:t>Mattithiah</a:t>
            </a:r>
            <a:r>
              <a:rPr lang="en-US" sz="2000" dirty="0">
                <a:latin typeface="Times New Roman" panose="02020603050405020304" pitchFamily="18" charset="0"/>
                <a:cs typeface="Times New Roman" panose="02020603050405020304" pitchFamily="18" charset="0"/>
              </a:rPr>
              <a:t>, Shema, Anaiah, Uriah, Hilkiah and </a:t>
            </a:r>
            <a:r>
              <a:rPr lang="en-US" sz="2000" dirty="0" err="1">
                <a:latin typeface="Times New Roman" panose="02020603050405020304" pitchFamily="18" charset="0"/>
                <a:cs typeface="Times New Roman" panose="02020603050405020304" pitchFamily="18" charset="0"/>
              </a:rPr>
              <a:t>Maaseiah</a:t>
            </a:r>
            <a:r>
              <a:rPr lang="en-US" sz="2000" dirty="0">
                <a:latin typeface="Times New Roman" panose="02020603050405020304" pitchFamily="18" charset="0"/>
                <a:cs typeface="Times New Roman" panose="02020603050405020304" pitchFamily="18" charset="0"/>
              </a:rPr>
              <a:t>; and on his left were </a:t>
            </a:r>
            <a:r>
              <a:rPr lang="en-US" sz="2000" dirty="0" err="1">
                <a:latin typeface="Times New Roman" panose="02020603050405020304" pitchFamily="18" charset="0"/>
                <a:cs typeface="Times New Roman" panose="02020603050405020304" pitchFamily="18" charset="0"/>
              </a:rPr>
              <a:t>Pedaiah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Mishael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Malkijah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Hashum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Hashbaddanah</a:t>
            </a:r>
            <a:r>
              <a:rPr lang="en-US" sz="2000" dirty="0">
                <a:latin typeface="Times New Roman" panose="02020603050405020304" pitchFamily="18" charset="0"/>
                <a:cs typeface="Times New Roman" panose="02020603050405020304" pitchFamily="18" charset="0"/>
              </a:rPr>
              <a:t>, Zechariah and </a:t>
            </a:r>
            <a:r>
              <a:rPr lang="en-US" sz="2000" dirty="0" err="1">
                <a:latin typeface="Times New Roman" panose="02020603050405020304" pitchFamily="18" charset="0"/>
                <a:cs typeface="Times New Roman" panose="02020603050405020304" pitchFamily="18" charset="0"/>
              </a:rPr>
              <a:t>Meshullam</a:t>
            </a:r>
            <a:r>
              <a:rPr lang="en-US" sz="2000" dirty="0">
                <a:latin typeface="Times New Roman" panose="02020603050405020304" pitchFamily="18" charset="0"/>
                <a:cs typeface="Times New Roman" panose="02020603050405020304" pitchFamily="18" charset="0"/>
              </a:rPr>
              <a:t>.</a:t>
            </a:r>
          </a:p>
          <a:p>
            <a:pPr marL="114300" indent="0">
              <a:buNone/>
            </a:pPr>
            <a:r>
              <a:rPr lang="en-US" sz="2000" dirty="0">
                <a:latin typeface="Times New Roman" panose="02020603050405020304" pitchFamily="18" charset="0"/>
                <a:cs typeface="Times New Roman" panose="02020603050405020304" pitchFamily="18" charset="0"/>
              </a:rPr>
              <a:t>Ezra opened the book. All the people could see him because he was standing above them; and as he opened it, the people all stood up.  Ezra praised the </a:t>
            </a:r>
            <a:r>
              <a:rPr lang="en-US" sz="2000" cap="small" dirty="0">
                <a:latin typeface="Times New Roman" panose="02020603050405020304" pitchFamily="18" charset="0"/>
                <a:cs typeface="Times New Roman" panose="02020603050405020304" pitchFamily="18" charset="0"/>
              </a:rPr>
              <a:t>Lord</a:t>
            </a:r>
            <a:r>
              <a:rPr lang="en-US" sz="2000" dirty="0">
                <a:latin typeface="Times New Roman" panose="02020603050405020304" pitchFamily="18" charset="0"/>
                <a:cs typeface="Times New Roman" panose="02020603050405020304" pitchFamily="18" charset="0"/>
              </a:rPr>
              <a:t>, the great God; and all the people lifted their hands and responded, “Amen! Amen!” Then they bowed down and worshiped the </a:t>
            </a:r>
            <a:r>
              <a:rPr lang="en-US" sz="2000" cap="small" dirty="0">
                <a:latin typeface="Times New Roman" panose="02020603050405020304" pitchFamily="18" charset="0"/>
                <a:cs typeface="Times New Roman" panose="02020603050405020304" pitchFamily="18" charset="0"/>
              </a:rPr>
              <a:t>Lord</a:t>
            </a:r>
            <a:r>
              <a:rPr lang="en-US" sz="2000" dirty="0">
                <a:latin typeface="Times New Roman" panose="02020603050405020304" pitchFamily="18" charset="0"/>
                <a:cs typeface="Times New Roman" panose="02020603050405020304" pitchFamily="18" charset="0"/>
              </a:rPr>
              <a:t> with their faces to the ground.</a:t>
            </a:r>
          </a:p>
        </p:txBody>
      </p:sp>
    </p:spTree>
    <p:extLst>
      <p:ext uri="{BB962C8B-B14F-4D97-AF65-F5344CB8AC3E}">
        <p14:creationId xmlns:p14="http://schemas.microsoft.com/office/powerpoint/2010/main" val="255091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Nehemiah 8:1-12</a:t>
            </a:r>
            <a:endParaRPr dirty="0"/>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14300" indent="0">
              <a:buNone/>
            </a:pPr>
            <a:r>
              <a:rPr lang="en-US" sz="2000" dirty="0">
                <a:latin typeface="Times New Roman" panose="02020603050405020304" pitchFamily="18" charset="0"/>
                <a:cs typeface="Times New Roman" panose="02020603050405020304" pitchFamily="18" charset="0"/>
              </a:rPr>
              <a:t>The Levites—</a:t>
            </a:r>
            <a:r>
              <a:rPr lang="en-US" sz="2000" dirty="0" err="1">
                <a:latin typeface="Times New Roman" panose="02020603050405020304" pitchFamily="18" charset="0"/>
                <a:cs typeface="Times New Roman" panose="02020603050405020304" pitchFamily="18" charset="0"/>
              </a:rPr>
              <a:t>Jeshua</a:t>
            </a:r>
            <a:r>
              <a:rPr lang="en-US" sz="2000" dirty="0">
                <a:latin typeface="Times New Roman" panose="02020603050405020304" pitchFamily="18" charset="0"/>
                <a:cs typeface="Times New Roman" panose="02020603050405020304" pitchFamily="18" charset="0"/>
              </a:rPr>
              <a:t>, Bani, </a:t>
            </a:r>
            <a:r>
              <a:rPr lang="en-US" sz="2000" dirty="0" err="1">
                <a:latin typeface="Times New Roman" panose="02020603050405020304" pitchFamily="18" charset="0"/>
                <a:cs typeface="Times New Roman" panose="02020603050405020304" pitchFamily="18" charset="0"/>
              </a:rPr>
              <a:t>Sherebiah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Jamin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Akkub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Shabbethai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Hodiah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Maaseiah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Kelita</a:t>
            </a:r>
            <a:r>
              <a:rPr lang="en-US" sz="2000" dirty="0">
                <a:latin typeface="Times New Roman" panose="02020603050405020304" pitchFamily="18" charset="0"/>
                <a:cs typeface="Times New Roman" panose="02020603050405020304" pitchFamily="18" charset="0"/>
              </a:rPr>
              <a:t>, Azariah, </a:t>
            </a:r>
            <a:r>
              <a:rPr lang="en-US" sz="2000" dirty="0" err="1">
                <a:latin typeface="Times New Roman" panose="02020603050405020304" pitchFamily="18" charset="0"/>
                <a:cs typeface="Times New Roman" panose="02020603050405020304" pitchFamily="18" charset="0"/>
              </a:rPr>
              <a:t>Jozabad</a:t>
            </a:r>
            <a:r>
              <a:rPr lang="en-US" sz="2000" dirty="0">
                <a:latin typeface="Times New Roman" panose="02020603050405020304" pitchFamily="18" charset="0"/>
                <a:cs typeface="Times New Roman" panose="02020603050405020304" pitchFamily="18" charset="0"/>
              </a:rPr>
              <a:t>, Hanan and </a:t>
            </a:r>
            <a:r>
              <a:rPr lang="en-US" sz="2000" dirty="0" err="1">
                <a:latin typeface="Times New Roman" panose="02020603050405020304" pitchFamily="18" charset="0"/>
                <a:cs typeface="Times New Roman" panose="02020603050405020304" pitchFamily="18" charset="0"/>
              </a:rPr>
              <a:t>Pelaiah</a:t>
            </a:r>
            <a:r>
              <a:rPr lang="en-US" sz="2000" dirty="0">
                <a:latin typeface="Times New Roman" panose="02020603050405020304" pitchFamily="18" charset="0"/>
                <a:cs typeface="Times New Roman" panose="02020603050405020304" pitchFamily="18" charset="0"/>
              </a:rPr>
              <a:t>—instructed the people in the Law while the people were standing there. They read from the Book of the Law of God, making it clear</a:t>
            </a:r>
            <a:r>
              <a:rPr lang="en-US" sz="2000" baseline="30000" dirty="0">
                <a:latin typeface="Times New Roman" panose="02020603050405020304" pitchFamily="18" charset="0"/>
                <a:cs typeface="Times New Roman" panose="02020603050405020304" pitchFamily="18" charset="0"/>
              </a:rPr>
              <a:t>[</a:t>
            </a:r>
            <a:r>
              <a:rPr lang="en-US" sz="2000" baseline="30000" dirty="0">
                <a:latin typeface="Times New Roman" panose="02020603050405020304" pitchFamily="18" charset="0"/>
                <a:cs typeface="Times New Roman" panose="02020603050405020304" pitchFamily="18" charset="0"/>
                <a:hlinkClick r:id="rId3" tooltip="See footnote a"/>
              </a:rPr>
              <a:t>a</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giving the meaning so that the people understood what was being read.</a:t>
            </a:r>
          </a:p>
          <a:p>
            <a:pPr marL="114300" indent="0">
              <a:buNone/>
            </a:pPr>
            <a:r>
              <a:rPr lang="en-US" sz="2000" dirty="0">
                <a:latin typeface="Times New Roman" panose="02020603050405020304" pitchFamily="18" charset="0"/>
                <a:cs typeface="Times New Roman" panose="02020603050405020304" pitchFamily="18" charset="0"/>
              </a:rPr>
              <a:t>Then Nehemiah the governor, Ezra the priest and teacher of the Law, and the Levites who were instructing the people said to them all, “This day is holy to the </a:t>
            </a:r>
            <a:r>
              <a:rPr lang="en-US" sz="2000" cap="small" dirty="0">
                <a:latin typeface="Times New Roman" panose="02020603050405020304" pitchFamily="18" charset="0"/>
                <a:cs typeface="Times New Roman" panose="02020603050405020304" pitchFamily="18" charset="0"/>
              </a:rPr>
              <a:t>Lord</a:t>
            </a:r>
            <a:r>
              <a:rPr lang="en-US" sz="2000" dirty="0">
                <a:latin typeface="Times New Roman" panose="02020603050405020304" pitchFamily="18" charset="0"/>
                <a:cs typeface="Times New Roman" panose="02020603050405020304" pitchFamily="18" charset="0"/>
              </a:rPr>
              <a:t> your God. Do not mourn or weep.” For all the people had been weeping as they listened to the words of the Law.</a:t>
            </a:r>
          </a:p>
        </p:txBody>
      </p:sp>
    </p:spTree>
    <p:extLst>
      <p:ext uri="{BB962C8B-B14F-4D97-AF65-F5344CB8AC3E}">
        <p14:creationId xmlns:p14="http://schemas.microsoft.com/office/powerpoint/2010/main" val="425266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Nehemiah 8:1-12</a:t>
            </a:r>
            <a:endParaRPr dirty="0"/>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14300" indent="0">
              <a:buNone/>
            </a:pPr>
            <a:r>
              <a:rPr lang="en-US" sz="2000" dirty="0">
                <a:latin typeface="Times New Roman" panose="02020603050405020304" pitchFamily="18" charset="0"/>
                <a:cs typeface="Times New Roman" panose="02020603050405020304" pitchFamily="18" charset="0"/>
              </a:rPr>
              <a:t>Nehemiah said, “Go and enjoy choice food and sweet drinks, and send some to those who have nothing prepared. This day is holy to our Lord. Do not grieve, for the joy of the </a:t>
            </a:r>
            <a:r>
              <a:rPr lang="en-US" sz="2000" cap="small" dirty="0">
                <a:latin typeface="Times New Roman" panose="02020603050405020304" pitchFamily="18" charset="0"/>
                <a:cs typeface="Times New Roman" panose="02020603050405020304" pitchFamily="18" charset="0"/>
              </a:rPr>
              <a:t>Lord</a:t>
            </a:r>
            <a:r>
              <a:rPr lang="en-US" sz="2000" dirty="0">
                <a:latin typeface="Times New Roman" panose="02020603050405020304" pitchFamily="18" charset="0"/>
                <a:cs typeface="Times New Roman" panose="02020603050405020304" pitchFamily="18" charset="0"/>
              </a:rPr>
              <a:t> is your strength.”</a:t>
            </a:r>
          </a:p>
          <a:p>
            <a:pPr marL="114300" indent="0">
              <a:buNone/>
            </a:pPr>
            <a:r>
              <a:rPr lang="en-US" sz="2000" dirty="0">
                <a:latin typeface="Times New Roman" panose="02020603050405020304" pitchFamily="18" charset="0"/>
                <a:cs typeface="Times New Roman" panose="02020603050405020304" pitchFamily="18" charset="0"/>
              </a:rPr>
              <a:t>The Levites calmed all the people, saying, “Be still, for this is a holy day. Do not grieve.”</a:t>
            </a:r>
          </a:p>
          <a:p>
            <a:pPr marL="114300" indent="0">
              <a:buNone/>
            </a:pPr>
            <a:r>
              <a:rPr lang="en-US" sz="2000">
                <a:latin typeface="Times New Roman" panose="02020603050405020304" pitchFamily="18" charset="0"/>
                <a:cs typeface="Times New Roman" panose="02020603050405020304" pitchFamily="18" charset="0"/>
              </a:rPr>
              <a:t>Then </a:t>
            </a:r>
            <a:r>
              <a:rPr lang="en-US" sz="2000" dirty="0">
                <a:latin typeface="Times New Roman" panose="02020603050405020304" pitchFamily="18" charset="0"/>
                <a:cs typeface="Times New Roman" panose="02020603050405020304" pitchFamily="18" charset="0"/>
              </a:rPr>
              <a:t>all the people went away to eat and drink, to send portions of food and to celebrate with great joy, because they now understood the words that had been made known to them.</a:t>
            </a:r>
          </a:p>
        </p:txBody>
      </p:sp>
    </p:spTree>
    <p:extLst>
      <p:ext uri="{BB962C8B-B14F-4D97-AF65-F5344CB8AC3E}">
        <p14:creationId xmlns:p14="http://schemas.microsoft.com/office/powerpoint/2010/main" val="424837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Direction</a:t>
            </a:r>
            <a:br>
              <a:rPr lang="en" dirty="0"/>
            </a:br>
            <a:r>
              <a:rPr lang="en" sz="3600" dirty="0"/>
              <a:t>Proverbs 3:5-6</a:t>
            </a:r>
            <a:endParaRPr sz="3600" dirty="0"/>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lnSpc>
                <a:spcPct val="183333"/>
              </a:lnSpc>
              <a:spcBef>
                <a:spcPts val="0"/>
              </a:spcBef>
              <a:spcAft>
                <a:spcPts val="0"/>
              </a:spcAft>
              <a:buNone/>
            </a:pPr>
            <a:r>
              <a:rPr lang="en" sz="2400" dirty="0">
                <a:solidFill>
                  <a:schemeClr val="dk1"/>
                </a:solidFill>
                <a:latin typeface="Times New Roman"/>
                <a:ea typeface="Times New Roman"/>
                <a:cs typeface="Times New Roman"/>
                <a:sym typeface="Times New Roman"/>
              </a:rPr>
              <a:t>Trust in the Lord with all your heart,</a:t>
            </a:r>
            <a:r>
              <a:rPr lang="en" sz="2400" dirty="0">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and do not lean on your own understanding.</a:t>
            </a:r>
            <a:r>
              <a:rPr lang="en" sz="2400" b="1" dirty="0">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In all your ways acknowledge him,</a:t>
            </a:r>
            <a:r>
              <a:rPr lang="en" sz="2400" dirty="0">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and he will make straight your paths.</a:t>
            </a:r>
            <a:endParaRPr sz="2400" dirty="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Call us to Action John 13:13-17</a:t>
            </a:r>
            <a:endParaRPr/>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chemeClr val="dk1"/>
                </a:solidFill>
                <a:latin typeface="Times New Roman"/>
                <a:ea typeface="Times New Roman"/>
                <a:cs typeface="Times New Roman"/>
                <a:sym typeface="Times New Roman"/>
              </a:rPr>
              <a:t>You call me Teacher and Lord, and you are right, for so I am. If I then, your Lord and Teacher, have washed your feet, you also ought to wash one another's feet. For I have given you an example, that you also should do just as I have done to you. Truly, truly, I say to you, a servant is not greater than his master, nor is a messenger greater than the one who sent him. </a:t>
            </a:r>
            <a:r>
              <a:rPr lang="en" sz="2400" b="1" dirty="0">
                <a:solidFill>
                  <a:schemeClr val="dk1"/>
                </a:solidFill>
                <a:latin typeface="Times New Roman"/>
                <a:ea typeface="Times New Roman"/>
                <a:cs typeface="Times New Roman"/>
                <a:sym typeface="Times New Roman"/>
              </a:rPr>
              <a:t> </a:t>
            </a:r>
            <a:r>
              <a:rPr lang="en" sz="2400" dirty="0">
                <a:solidFill>
                  <a:schemeClr val="dk1"/>
                </a:solidFill>
                <a:latin typeface="Times New Roman"/>
                <a:ea typeface="Times New Roman"/>
                <a:cs typeface="Times New Roman"/>
                <a:sym typeface="Times New Roman"/>
              </a:rPr>
              <a:t>If you know these things, blessed are you if you do them.</a:t>
            </a:r>
            <a:endParaRPr sz="2400" dirty="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568682"/>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Holy Scriptures rightful place in our hearts...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Hebrews 4:12-13</a:t>
            </a:r>
            <a:endParaRPr/>
          </a:p>
        </p:txBody>
      </p:sp>
      <p:sp>
        <p:nvSpPr>
          <p:cNvPr id="87" name="Google Shape;87;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chemeClr val="dk1"/>
                </a:solidFill>
                <a:latin typeface="Times New Roman"/>
                <a:ea typeface="Times New Roman"/>
                <a:cs typeface="Times New Roman"/>
                <a:sym typeface="Times New Roman"/>
              </a:rPr>
              <a:t>For the word of God is living and active, sharper than any two-edged sword, piercing to the division of soul and of spirit, of joints and of marrow, and discerning the thoughts and intentions of the heart. And no creature is hidden from his sight, but all are naked and exposed to the eyes of him to whom we must give account.</a:t>
            </a:r>
            <a:endParaRPr sz="2400"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572</Words>
  <Application>Microsoft Office PowerPoint</Application>
  <PresentationFormat>On-screen Show (16:9)</PresentationFormat>
  <Paragraphs>29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Economica</vt:lpstr>
      <vt:lpstr>Times New Roman</vt:lpstr>
      <vt:lpstr>Open Sans</vt:lpstr>
      <vt:lpstr>Luxe</vt:lpstr>
      <vt:lpstr>Scripture in its Rightful Place</vt:lpstr>
      <vt:lpstr>Nehemiah 8:1-12</vt:lpstr>
      <vt:lpstr>Nehemiah 8:1-12</vt:lpstr>
      <vt:lpstr>Nehemiah 8:1-12</vt:lpstr>
      <vt:lpstr>Nehemiah 8:1-12</vt:lpstr>
      <vt:lpstr>Direction Proverbs 3:5-6</vt:lpstr>
      <vt:lpstr>Call us to Action John 13:13-17</vt:lpstr>
      <vt:lpstr>The Holy Scriptures rightful place in our hearts...</vt:lpstr>
      <vt:lpstr>Hebrews 4:12-13</vt:lpstr>
      <vt:lpstr>Is Our Equipment for Good Works  2 Timothy 3:16-17</vt:lpstr>
      <vt:lpstr>Teaching</vt:lpstr>
      <vt:lpstr>Reproof</vt:lpstr>
      <vt:lpstr>Correction</vt:lpstr>
      <vt:lpstr>Discipline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Scripture in its Rightful Place</dc:title>
  <cp:lastModifiedBy>WCCMediaTech</cp:lastModifiedBy>
  <cp:revision>5</cp:revision>
  <dcterms:modified xsi:type="dcterms:W3CDTF">2020-01-26T16:34:03Z</dcterms:modified>
</cp:coreProperties>
</file>