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Economica" panose="020B0604020202020204" charset="0"/>
      <p:regular r:id="rId23"/>
      <p:bold r:id="rId24"/>
      <p:italic r:id="rId25"/>
      <p:boldItalic r:id="rId26"/>
    </p:embeddedFont>
    <p:embeddedFont>
      <p:font typeface="Open Sans" panose="020B0604020202020204" charset="0"/>
      <p:regular r:id="rId27"/>
      <p:bold r:id="rId28"/>
      <p:italic r:id="rId29"/>
      <p:boldItalic r:id="rId30"/>
    </p:embeddedFont>
    <p:embeddedFont>
      <p:font typeface="Verdana" panose="020B060403050404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9" d="100"/>
          <a:sy n="129" d="100"/>
        </p:scale>
        <p:origin x="126" y="30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c558483c6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7c558483c6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c558483c6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7c558483c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7c558483c6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7c558483c6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c558483c6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c558483c6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7c558483c6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7c558483c6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c558483c6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7c558483c6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c558483c6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7c558483c6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7c558483c6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7c558483c6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c558483c6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c558483c6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c558483c6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7c558483c6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c558483c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c558483c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7c558483c6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7c558483c6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7c558483c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7c558483c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c558483c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c558483c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7c558483c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7c558483c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7c558483c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7c558483c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c558483c6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c558483c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c558483c6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7c558483c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c558483c6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7c558483c6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biblegateway.com/passage/?search=john+1%3A1-5&amp;version=HCSB#fen-HCSB-26046a"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s://www.biblegateway.com/passage/?search=john+1%3A1-5&amp;version=HCSB#fen-HCSB-26050c" TargetMode="External"/><Relationship Id="rId4" Type="http://schemas.openxmlformats.org/officeDocument/2006/relationships/hyperlink" Target="https://www.biblegateway.com/passage/?search=john+1%3A1-5&amp;version=HCSB#fen-HCSB-26049b"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biblegateway.com/passage/?search=john+14%3A1-6&amp;version=HCSB#fen-HCSB-26670a"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biblegateway.com/passage/?search=john+14%3A1-6&amp;version=HCSB#fen-HCSB-26673c" TargetMode="External"/><Relationship Id="rId4" Type="http://schemas.openxmlformats.org/officeDocument/2006/relationships/hyperlink" Target="https://www.biblegateway.com/passage/?search=john+14%3A1-6&amp;version=HCSB#fen-HCSB-26671b"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3044700" y="2688255"/>
            <a:ext cx="3054600" cy="153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900"/>
              <a:t>Jesus “The Life”</a:t>
            </a:r>
            <a:endParaRPr sz="6900"/>
          </a:p>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Truth John 5:31 </a:t>
            </a:r>
            <a:endParaRPr/>
          </a:p>
        </p:txBody>
      </p:sp>
      <p:sp>
        <p:nvSpPr>
          <p:cNvPr id="117" name="Google Shape;117;p22"/>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dirty="0">
                <a:solidFill>
                  <a:schemeClr val="dk1"/>
                </a:solidFill>
                <a:highlight>
                  <a:srgbClr val="FFFFFF"/>
                </a:highlight>
              </a:rPr>
              <a:t>31 </a:t>
            </a:r>
            <a:r>
              <a:rPr lang="en" sz="2000" dirty="0">
                <a:solidFill>
                  <a:schemeClr val="dk1"/>
                </a:solidFill>
                <a:highlight>
                  <a:srgbClr val="FFFFFF"/>
                </a:highlight>
                <a:latin typeface="Verdana"/>
                <a:ea typeface="Verdana"/>
                <a:cs typeface="Verdana"/>
                <a:sym typeface="Verdana"/>
              </a:rPr>
              <a:t>“If I testify about Myself, My testimony is not valid.</a:t>
            </a:r>
            <a:endParaRPr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body" idx="1"/>
          </p:nvPr>
        </p:nvSpPr>
        <p:spPr>
          <a:xfrm>
            <a:off x="311700" y="299050"/>
            <a:ext cx="8520600" cy="4736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dirty="0"/>
              <a:t>The Life (John 5:31-47) </a:t>
            </a:r>
            <a:endParaRPr sz="2000" dirty="0"/>
          </a:p>
          <a:p>
            <a:pPr marL="0" lvl="0" indent="0" algn="l" rtl="0">
              <a:lnSpc>
                <a:spcPct val="100000"/>
              </a:lnSpc>
              <a:spcBef>
                <a:spcPts val="1600"/>
              </a:spcBef>
              <a:spcAft>
                <a:spcPts val="0"/>
              </a:spcAft>
              <a:buNone/>
            </a:pPr>
            <a:r>
              <a:rPr lang="en" sz="2000" dirty="0"/>
              <a:t>Vs </a:t>
            </a:r>
            <a:endParaRPr sz="2000" dirty="0"/>
          </a:p>
          <a:p>
            <a:pPr marL="0" lvl="0" indent="0" algn="l" rtl="0">
              <a:lnSpc>
                <a:spcPct val="100000"/>
              </a:lnSpc>
              <a:spcBef>
                <a:spcPts val="1600"/>
              </a:spcBef>
              <a:spcAft>
                <a:spcPts val="0"/>
              </a:spcAft>
              <a:buNone/>
            </a:pPr>
            <a:r>
              <a:rPr lang="en" sz="2000" dirty="0"/>
              <a:t>Verse 32 John the Baptist (John 1:6-7)</a:t>
            </a:r>
            <a:endParaRPr sz="2000" dirty="0"/>
          </a:p>
          <a:p>
            <a:pPr marL="0" lvl="0" indent="0" algn="l" rtl="0">
              <a:lnSpc>
                <a:spcPct val="100000"/>
              </a:lnSpc>
              <a:spcBef>
                <a:spcPts val="1600"/>
              </a:spcBef>
              <a:spcAft>
                <a:spcPts val="0"/>
              </a:spcAft>
              <a:buNone/>
            </a:pPr>
            <a:r>
              <a:rPr lang="en" sz="2000" dirty="0"/>
              <a:t>Vs</a:t>
            </a:r>
            <a:endParaRPr sz="2000" dirty="0"/>
          </a:p>
          <a:p>
            <a:pPr marL="0" lvl="0" indent="0" algn="l" rtl="0">
              <a:lnSpc>
                <a:spcPct val="100000"/>
              </a:lnSpc>
              <a:spcBef>
                <a:spcPts val="1600"/>
              </a:spcBef>
              <a:spcAft>
                <a:spcPts val="0"/>
              </a:spcAft>
              <a:buNone/>
            </a:pPr>
            <a:r>
              <a:rPr lang="en" sz="2000" dirty="0"/>
              <a:t>Verse 36 The “Works” Jesus did… assigned directly from God </a:t>
            </a:r>
            <a:endParaRPr sz="2000" dirty="0"/>
          </a:p>
          <a:p>
            <a:pPr marL="0" lvl="0" indent="0" algn="l" rtl="0">
              <a:lnSpc>
                <a:spcPct val="100000"/>
              </a:lnSpc>
              <a:spcBef>
                <a:spcPts val="1600"/>
              </a:spcBef>
              <a:spcAft>
                <a:spcPts val="0"/>
              </a:spcAft>
              <a:buNone/>
            </a:pPr>
            <a:r>
              <a:rPr lang="en" sz="2000" dirty="0"/>
              <a:t>Vs </a:t>
            </a:r>
            <a:endParaRPr sz="2000" dirty="0"/>
          </a:p>
          <a:p>
            <a:pPr marL="0" lvl="0" indent="0" algn="l" rtl="0">
              <a:lnSpc>
                <a:spcPct val="100000"/>
              </a:lnSpc>
              <a:spcBef>
                <a:spcPts val="1600"/>
              </a:spcBef>
              <a:spcAft>
                <a:spcPts val="0"/>
              </a:spcAft>
              <a:buNone/>
            </a:pPr>
            <a:r>
              <a:rPr lang="en" sz="2000" dirty="0"/>
              <a:t>37 God The Father (Matthew 5:37) </a:t>
            </a:r>
            <a:endParaRPr sz="2000" dirty="0"/>
          </a:p>
          <a:p>
            <a:pPr marL="0" lvl="0" indent="0" algn="l" rtl="0">
              <a:lnSpc>
                <a:spcPct val="100000"/>
              </a:lnSpc>
              <a:spcBef>
                <a:spcPts val="1600"/>
              </a:spcBef>
              <a:spcAft>
                <a:spcPts val="0"/>
              </a:spcAft>
              <a:buNone/>
            </a:pPr>
            <a:r>
              <a:rPr lang="en" sz="2000" dirty="0"/>
              <a:t>Vs </a:t>
            </a:r>
            <a:endParaRPr sz="2000" dirty="0"/>
          </a:p>
          <a:p>
            <a:pPr marL="0" lvl="0" indent="0" algn="l" rtl="0">
              <a:lnSpc>
                <a:spcPct val="100000"/>
              </a:lnSpc>
              <a:spcBef>
                <a:spcPts val="1600"/>
              </a:spcBef>
              <a:spcAft>
                <a:spcPts val="1600"/>
              </a:spcAft>
              <a:buNone/>
            </a:pPr>
            <a:r>
              <a:rPr lang="en" sz="2000" dirty="0"/>
              <a:t>46 Moses “he wrote about me” (Deuteronomy 18:18-19)</a:t>
            </a:r>
            <a:endParaRPr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Life...</a:t>
            </a:r>
            <a:endParaRPr/>
          </a:p>
        </p:txBody>
      </p:sp>
      <p:sp>
        <p:nvSpPr>
          <p:cNvPr id="128" name="Google Shape;128;p2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sz="2400" dirty="0"/>
              <a:t>Life </a:t>
            </a:r>
            <a:endParaRPr sz="2400" dirty="0"/>
          </a:p>
          <a:p>
            <a:pPr marL="914400" lvl="1" indent="-317500" algn="l" rtl="0">
              <a:spcBef>
                <a:spcPts val="0"/>
              </a:spcBef>
              <a:spcAft>
                <a:spcPts val="0"/>
              </a:spcAft>
              <a:buSzPts val="1400"/>
              <a:buAutoNum type="alphaLcPeriod"/>
            </a:pPr>
            <a:r>
              <a:rPr lang="en" sz="2400" dirty="0"/>
              <a:t>The state of one who s possessed of vitality or is animate. </a:t>
            </a:r>
            <a:endParaRP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John 1:4</a:t>
            </a:r>
            <a:endParaRPr/>
          </a:p>
        </p:txBody>
      </p:sp>
      <p:sp>
        <p:nvSpPr>
          <p:cNvPr id="134" name="Google Shape;134;p25"/>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lnSpc>
                <a:spcPct val="183333"/>
              </a:lnSpc>
              <a:spcBef>
                <a:spcPts val="0"/>
              </a:spcBef>
              <a:spcAft>
                <a:spcPts val="0"/>
              </a:spcAft>
              <a:buNone/>
            </a:pPr>
            <a:r>
              <a:rPr lang="en" sz="2000" b="1" dirty="0">
                <a:highlight>
                  <a:srgbClr val="FFFFFF"/>
                </a:highlight>
                <a:latin typeface="Verdana"/>
                <a:ea typeface="Verdana"/>
                <a:cs typeface="Verdana"/>
                <a:sym typeface="Verdana"/>
              </a:rPr>
              <a:t>4 </a:t>
            </a:r>
            <a:r>
              <a:rPr lang="en" sz="2000" dirty="0">
                <a:highlight>
                  <a:srgbClr val="FFFFFF"/>
                </a:highlight>
                <a:latin typeface="Verdana"/>
                <a:ea typeface="Verdana"/>
                <a:cs typeface="Verdana"/>
                <a:sym typeface="Verdana"/>
              </a:rPr>
              <a:t>Life was in Him, and that life was the light of men.</a:t>
            </a:r>
            <a:endParaRPr sz="2000" dirty="0">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311700" y="-115256"/>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John 1:1-5</a:t>
            </a:r>
            <a:endParaRPr dirty="0"/>
          </a:p>
        </p:txBody>
      </p:sp>
      <p:sp>
        <p:nvSpPr>
          <p:cNvPr id="140" name="Google Shape;140;p26"/>
          <p:cNvSpPr txBox="1">
            <a:spLocks noGrp="1"/>
          </p:cNvSpPr>
          <p:nvPr>
            <p:ph type="body" idx="1"/>
          </p:nvPr>
        </p:nvSpPr>
        <p:spPr>
          <a:xfrm>
            <a:off x="311700" y="333133"/>
            <a:ext cx="8520600" cy="3354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b="1" dirty="0">
              <a:solidFill>
                <a:schemeClr val="dk1"/>
              </a:solidFill>
              <a:highlight>
                <a:srgbClr val="FFFFFF"/>
              </a:highlight>
            </a:endParaRPr>
          </a:p>
          <a:p>
            <a:pPr marL="0" lvl="0" indent="0" algn="l" rtl="0">
              <a:lnSpc>
                <a:spcPct val="100000"/>
              </a:lnSpc>
              <a:spcBef>
                <a:spcPts val="0"/>
              </a:spcBef>
              <a:spcAft>
                <a:spcPts val="0"/>
              </a:spcAft>
              <a:buNone/>
            </a:pPr>
            <a:r>
              <a:rPr lang="en" sz="2000" dirty="0">
                <a:solidFill>
                  <a:schemeClr val="dk1"/>
                </a:solidFill>
                <a:highlight>
                  <a:srgbClr val="FFFFFF"/>
                </a:highlight>
                <a:latin typeface="Verdana"/>
                <a:ea typeface="Verdana"/>
                <a:cs typeface="Verdana"/>
                <a:sym typeface="Verdana"/>
              </a:rPr>
              <a:t>In the beginning was the Word,[</a:t>
            </a:r>
            <a:r>
              <a:rPr lang="en" sz="2000" dirty="0">
                <a:solidFill>
                  <a:srgbClr val="B34B2C"/>
                </a:solidFill>
                <a:highlight>
                  <a:srgbClr val="FFFFFF"/>
                </a:highlight>
                <a:uFill>
                  <a:noFill/>
                </a:uFill>
                <a:latin typeface="Verdana"/>
                <a:ea typeface="Verdana"/>
                <a:cs typeface="Verdana"/>
                <a:sym typeface="Verdana"/>
                <a:hlinkClick r:id="rId3"/>
              </a:rPr>
              <a:t>a</a:t>
            </a:r>
            <a:r>
              <a:rPr lang="en" sz="2000" dirty="0">
                <a:solidFill>
                  <a:schemeClr val="dk1"/>
                </a:solidFill>
                <a:highlight>
                  <a:srgbClr val="FFFFFF"/>
                </a:highlight>
                <a:latin typeface="Verdana"/>
                <a:ea typeface="Verdana"/>
                <a:cs typeface="Verdana"/>
                <a:sym typeface="Verdana"/>
              </a:rPr>
              <a:t>]and the Word was with God,and the Word was God.2 He was with God in the beginning.3 All things were created through Him,</a:t>
            </a:r>
            <a:r>
              <a:rPr lang="en" sz="2000" dirty="0">
                <a:highlight>
                  <a:srgbClr val="FFFFFF"/>
                </a:highlight>
                <a:latin typeface="Verdana"/>
                <a:ea typeface="Verdana"/>
                <a:cs typeface="Verdana"/>
                <a:sym typeface="Verdana"/>
              </a:rPr>
              <a:t> </a:t>
            </a:r>
            <a:r>
              <a:rPr lang="en" sz="2000" dirty="0">
                <a:solidFill>
                  <a:schemeClr val="dk1"/>
                </a:solidFill>
                <a:highlight>
                  <a:srgbClr val="FFFFFF"/>
                </a:highlight>
                <a:latin typeface="Verdana"/>
                <a:ea typeface="Verdana"/>
                <a:cs typeface="Verdana"/>
                <a:sym typeface="Verdana"/>
              </a:rPr>
              <a:t>and apart from Him not one thing was createdthat has been created.4 Life was in Him,[</a:t>
            </a:r>
            <a:r>
              <a:rPr lang="en" sz="2000" dirty="0">
                <a:solidFill>
                  <a:srgbClr val="B34B2C"/>
                </a:solidFill>
                <a:highlight>
                  <a:srgbClr val="FFFFFF"/>
                </a:highlight>
                <a:uFill>
                  <a:noFill/>
                </a:uFill>
                <a:latin typeface="Verdana"/>
                <a:ea typeface="Verdana"/>
                <a:cs typeface="Verdana"/>
                <a:sym typeface="Verdana"/>
                <a:hlinkClick r:id="rId4"/>
              </a:rPr>
              <a:t>b</a:t>
            </a:r>
            <a:r>
              <a:rPr lang="en" sz="2000" dirty="0">
                <a:solidFill>
                  <a:schemeClr val="dk1"/>
                </a:solidFill>
                <a:highlight>
                  <a:srgbClr val="FFFFFF"/>
                </a:highlight>
                <a:latin typeface="Verdana"/>
                <a:ea typeface="Verdana"/>
                <a:cs typeface="Verdana"/>
                <a:sym typeface="Verdana"/>
              </a:rPr>
              <a:t>]and that life was the light of men.5 That light shines in the darkness,yet the darkness did not overcome[</a:t>
            </a:r>
            <a:r>
              <a:rPr lang="en" sz="2000" dirty="0">
                <a:solidFill>
                  <a:srgbClr val="B34B2C"/>
                </a:solidFill>
                <a:highlight>
                  <a:srgbClr val="FFFFFF"/>
                </a:highlight>
                <a:uFill>
                  <a:noFill/>
                </a:uFill>
                <a:latin typeface="Verdana"/>
                <a:ea typeface="Verdana"/>
                <a:cs typeface="Verdana"/>
                <a:sym typeface="Verdana"/>
                <a:hlinkClick r:id="rId5"/>
              </a:rPr>
              <a:t>c</a:t>
            </a:r>
            <a:r>
              <a:rPr lang="en" sz="2000" dirty="0">
                <a:solidFill>
                  <a:schemeClr val="dk1"/>
                </a:solidFill>
                <a:highlight>
                  <a:srgbClr val="FFFFFF"/>
                </a:highlight>
                <a:latin typeface="Verdana"/>
                <a:ea typeface="Verdana"/>
                <a:cs typeface="Verdana"/>
                <a:sym typeface="Verdana"/>
              </a:rPr>
              <a:t>] it.</a:t>
            </a:r>
            <a:endParaRPr sz="2000" dirty="0">
              <a:solidFill>
                <a:schemeClr val="dk1"/>
              </a:solidFill>
              <a:highlight>
                <a:srgbClr val="FFFFFF"/>
              </a:highlight>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311700" y="-115256"/>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John 5:26</a:t>
            </a:r>
            <a:endParaRPr dirty="0"/>
          </a:p>
        </p:txBody>
      </p:sp>
      <p:sp>
        <p:nvSpPr>
          <p:cNvPr id="146" name="Google Shape;146;p27"/>
          <p:cNvSpPr txBox="1">
            <a:spLocks noGrp="1"/>
          </p:cNvSpPr>
          <p:nvPr>
            <p:ph type="body" idx="1"/>
          </p:nvPr>
        </p:nvSpPr>
        <p:spPr>
          <a:xfrm>
            <a:off x="311700" y="578457"/>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dirty="0">
                <a:solidFill>
                  <a:schemeClr val="dk1"/>
                </a:solidFill>
                <a:highlight>
                  <a:srgbClr val="FFFFFF"/>
                </a:highlight>
                <a:latin typeface="Verdana"/>
                <a:ea typeface="Verdana"/>
                <a:cs typeface="Verdana"/>
                <a:sym typeface="Verdana"/>
              </a:rPr>
              <a:t>26 For just as the Father has life in Himself, so also He has granted to the Son to have life in Himself.</a:t>
            </a:r>
            <a:endParaRPr sz="2000" dirty="0">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body" idx="1"/>
          </p:nvPr>
        </p:nvSpPr>
        <p:spPr>
          <a:xfrm>
            <a:off x="311700" y="299050"/>
            <a:ext cx="8520600" cy="4269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2400" dirty="0"/>
              <a:t>Jesus IS the revelation of God in human form….</a:t>
            </a:r>
            <a:endParaRPr sz="2400" dirty="0"/>
          </a:p>
          <a:p>
            <a:pPr marL="457200" lvl="0" indent="-342900" algn="l" rtl="0">
              <a:spcBef>
                <a:spcPts val="0"/>
              </a:spcBef>
              <a:spcAft>
                <a:spcPts val="0"/>
              </a:spcAft>
              <a:buSzPts val="1800"/>
              <a:buChar char="-"/>
            </a:pPr>
            <a:r>
              <a:rPr lang="en" sz="2400" dirty="0"/>
              <a:t>Eternal/Forever </a:t>
            </a:r>
            <a:endParaRPr sz="2400" dirty="0"/>
          </a:p>
          <a:p>
            <a:pPr marL="457200" lvl="0" indent="-342900" algn="l" rtl="0">
              <a:spcBef>
                <a:spcPts val="0"/>
              </a:spcBef>
              <a:spcAft>
                <a:spcPts val="0"/>
              </a:spcAft>
              <a:buSzPts val="1800"/>
              <a:buChar char="-"/>
            </a:pPr>
            <a:r>
              <a:rPr lang="en" sz="2400" dirty="0"/>
              <a:t>Not subject to death </a:t>
            </a:r>
            <a:endParaRPr sz="2400" dirty="0"/>
          </a:p>
          <a:p>
            <a:pPr marL="457200" lvl="0" indent="-342900" algn="l" rtl="0">
              <a:spcBef>
                <a:spcPts val="0"/>
              </a:spcBef>
              <a:spcAft>
                <a:spcPts val="0"/>
              </a:spcAft>
              <a:buSzPts val="1800"/>
              <a:buChar char="-"/>
            </a:pPr>
            <a:r>
              <a:rPr lang="en" sz="2400" dirty="0"/>
              <a:t>Made death to subject to Him </a:t>
            </a:r>
            <a:endParaRPr sz="2400" dirty="0"/>
          </a:p>
          <a:p>
            <a:pPr marL="457200" lvl="0" indent="-342900" algn="l" rtl="0">
              <a:spcBef>
                <a:spcPts val="0"/>
              </a:spcBef>
              <a:spcAft>
                <a:spcPts val="0"/>
              </a:spcAft>
              <a:buSzPts val="1800"/>
              <a:buChar char="-"/>
            </a:pPr>
            <a:r>
              <a:rPr lang="en" sz="2400" dirty="0"/>
              <a:t>Jesus death demonstrates his power and continuity (Consistent existence) of His Life </a:t>
            </a:r>
            <a:endParaRPr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xfrm>
            <a:off x="311700" y="-130124"/>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Light and the Light of Men (humanity)</a:t>
            </a:r>
            <a:endParaRPr dirty="0"/>
          </a:p>
        </p:txBody>
      </p:sp>
      <p:sp>
        <p:nvSpPr>
          <p:cNvPr id="157" name="Google Shape;157;p29"/>
          <p:cNvSpPr txBox="1">
            <a:spLocks noGrp="1"/>
          </p:cNvSpPr>
          <p:nvPr>
            <p:ph type="body" idx="1"/>
          </p:nvPr>
        </p:nvSpPr>
        <p:spPr>
          <a:xfrm>
            <a:off x="311700" y="630491"/>
            <a:ext cx="8520600" cy="4454464"/>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dirty="0"/>
              <a:t>Light </a:t>
            </a:r>
            <a:endParaRPr sz="2000" dirty="0"/>
          </a:p>
          <a:p>
            <a:pPr marL="0" lvl="0" indent="0" algn="l" rtl="0">
              <a:lnSpc>
                <a:spcPct val="100000"/>
              </a:lnSpc>
              <a:spcBef>
                <a:spcPts val="1600"/>
              </a:spcBef>
              <a:spcAft>
                <a:spcPts val="0"/>
              </a:spcAft>
              <a:buNone/>
            </a:pPr>
            <a:r>
              <a:rPr lang="en" sz="2000" dirty="0"/>
              <a:t>-Emitted by a lamp </a:t>
            </a:r>
            <a:endParaRPr sz="2000" dirty="0"/>
          </a:p>
          <a:p>
            <a:pPr marL="0" lvl="0" indent="0" algn="l" rtl="0">
              <a:lnSpc>
                <a:spcPct val="100000"/>
              </a:lnSpc>
              <a:spcBef>
                <a:spcPts val="1600"/>
              </a:spcBef>
              <a:spcAft>
                <a:spcPts val="0"/>
              </a:spcAft>
              <a:buNone/>
            </a:pPr>
            <a:r>
              <a:rPr lang="en" sz="2000" dirty="0"/>
              <a:t>-A heavenly light such as surrounds angels when they appear on earth </a:t>
            </a:r>
            <a:endParaRPr sz="2000" dirty="0"/>
          </a:p>
          <a:p>
            <a:pPr marL="457200" lvl="0" indent="-342900" algn="l" rtl="0">
              <a:lnSpc>
                <a:spcPct val="100000"/>
              </a:lnSpc>
              <a:spcBef>
                <a:spcPts val="1600"/>
              </a:spcBef>
              <a:spcAft>
                <a:spcPts val="0"/>
              </a:spcAft>
              <a:buSzPts val="1800"/>
              <a:buAutoNum type="arabicPeriod"/>
            </a:pPr>
            <a:r>
              <a:rPr lang="en" sz="2000" dirty="0"/>
              <a:t>God is light because light has the extremely delicate, subtle, pure, brilliant quality </a:t>
            </a:r>
            <a:endParaRPr sz="2000" dirty="0"/>
          </a:p>
          <a:p>
            <a:pPr marL="457200" lvl="0" indent="-342900" algn="l" rtl="0">
              <a:lnSpc>
                <a:spcPct val="100000"/>
              </a:lnSpc>
              <a:spcBef>
                <a:spcPts val="0"/>
              </a:spcBef>
              <a:spcAft>
                <a:spcPts val="0"/>
              </a:spcAft>
              <a:buSzPts val="1800"/>
              <a:buAutoNum type="arabicPeriod"/>
            </a:pPr>
            <a:r>
              <a:rPr lang="en" sz="2000" dirty="0"/>
              <a:t>Of truth and its knowledge, together with the spiritual purity associated with it </a:t>
            </a:r>
            <a:endParaRPr sz="2000" dirty="0"/>
          </a:p>
          <a:p>
            <a:pPr marL="457200" lvl="0" indent="-342900" algn="l" rtl="0">
              <a:lnSpc>
                <a:spcPct val="100000"/>
              </a:lnSpc>
              <a:spcBef>
                <a:spcPts val="0"/>
              </a:spcBef>
              <a:spcAft>
                <a:spcPts val="0"/>
              </a:spcAft>
              <a:buSzPts val="1800"/>
              <a:buAutoNum type="arabicPeriod"/>
            </a:pPr>
            <a:r>
              <a:rPr lang="en" sz="2000" dirty="0"/>
              <a:t>That which is exposed to the view of all, openly, publicly </a:t>
            </a:r>
            <a:endParaRPr sz="2000" dirty="0"/>
          </a:p>
          <a:p>
            <a:pPr marL="457200" lvl="0" indent="-342900" algn="l" rtl="0">
              <a:lnSpc>
                <a:spcPct val="100000"/>
              </a:lnSpc>
              <a:spcBef>
                <a:spcPts val="0"/>
              </a:spcBef>
              <a:spcAft>
                <a:spcPts val="0"/>
              </a:spcAft>
              <a:buSzPts val="1800"/>
              <a:buAutoNum type="arabicPeriod"/>
            </a:pPr>
            <a:r>
              <a:rPr lang="en" sz="2000" dirty="0"/>
              <a:t>Reason, mind</a:t>
            </a:r>
            <a:endParaRPr sz="2000" dirty="0"/>
          </a:p>
          <a:p>
            <a:pPr marL="0" lvl="0" indent="0" algn="l" rtl="0">
              <a:lnSpc>
                <a:spcPct val="100000"/>
              </a:lnSpc>
              <a:spcBef>
                <a:spcPts val="1600"/>
              </a:spcBef>
              <a:spcAft>
                <a:spcPts val="1600"/>
              </a:spcAft>
              <a:buNone/>
            </a:pPr>
            <a:r>
              <a:rPr lang="en" sz="2000" dirty="0"/>
              <a:t>The power of understanding especially more and spiritual truth.</a:t>
            </a:r>
            <a:endParaRPr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0"/>
          <p:cNvSpPr txBox="1">
            <a:spLocks noGrp="1"/>
          </p:cNvSpPr>
          <p:nvPr>
            <p:ph type="body" idx="1"/>
          </p:nvPr>
        </p:nvSpPr>
        <p:spPr>
          <a:xfrm>
            <a:off x="311700" y="387900"/>
            <a:ext cx="8520600" cy="1394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Verdana"/>
              <a:buChar char="-"/>
            </a:pPr>
            <a:r>
              <a:rPr lang="en">
                <a:latin typeface="Verdana"/>
                <a:ea typeface="Verdana"/>
                <a:cs typeface="Verdana"/>
                <a:sym typeface="Verdana"/>
              </a:rPr>
              <a:t>We are a reflection of something… </a:t>
            </a:r>
            <a:endParaRPr>
              <a:latin typeface="Verdana"/>
              <a:ea typeface="Verdana"/>
              <a:cs typeface="Verdana"/>
              <a:sym typeface="Verdana"/>
            </a:endParaRPr>
          </a:p>
          <a:p>
            <a:pPr marL="457200" lvl="0" indent="-342900" algn="l" rtl="0">
              <a:spcBef>
                <a:spcPts val="0"/>
              </a:spcBef>
              <a:spcAft>
                <a:spcPts val="0"/>
              </a:spcAft>
              <a:buSzPts val="1800"/>
              <a:buFont typeface="Verdana"/>
              <a:buChar char="-"/>
            </a:pPr>
            <a:r>
              <a:rPr lang="en">
                <a:latin typeface="Verdana"/>
                <a:ea typeface="Verdana"/>
                <a:cs typeface="Verdana"/>
                <a:sym typeface="Verdana"/>
              </a:rPr>
              <a:t>Regardless of how we intellectually view God </a:t>
            </a:r>
            <a:endParaRPr>
              <a:latin typeface="Verdana"/>
              <a:ea typeface="Verdana"/>
              <a:cs typeface="Verdana"/>
              <a:sym typeface="Verdana"/>
            </a:endParaRPr>
          </a:p>
          <a:p>
            <a:pPr marL="457200" lvl="0" indent="-342900" algn="l" rtl="0">
              <a:spcBef>
                <a:spcPts val="0"/>
              </a:spcBef>
              <a:spcAft>
                <a:spcPts val="0"/>
              </a:spcAft>
              <a:buSzPts val="1800"/>
              <a:buFont typeface="Verdana"/>
              <a:buChar char="-"/>
            </a:pPr>
            <a:r>
              <a:rPr lang="en">
                <a:latin typeface="Verdana"/>
                <a:ea typeface="Verdana"/>
                <a:cs typeface="Verdana"/>
                <a:sym typeface="Verdana"/>
              </a:rPr>
              <a:t>Our lives reveal a certain “truth”</a:t>
            </a:r>
            <a:endParaRPr>
              <a:latin typeface="Verdana"/>
              <a:ea typeface="Verdana"/>
              <a:cs typeface="Verdana"/>
              <a:sym typeface="Verdana"/>
            </a:endParaRPr>
          </a:p>
        </p:txBody>
      </p:sp>
      <p:pic>
        <p:nvPicPr>
          <p:cNvPr id="163" name="Google Shape;163;p30"/>
          <p:cNvPicPr preferRelativeResize="0"/>
          <p:nvPr/>
        </p:nvPicPr>
        <p:blipFill>
          <a:blip r:embed="rId3">
            <a:alphaModFix/>
          </a:blip>
          <a:stretch>
            <a:fillRect/>
          </a:stretch>
        </p:blipFill>
        <p:spPr>
          <a:xfrm>
            <a:off x="2814027" y="1391675"/>
            <a:ext cx="3515950" cy="3647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a:off x="311700" y="-107818"/>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Life...</a:t>
            </a:r>
            <a:endParaRPr dirty="0"/>
          </a:p>
        </p:txBody>
      </p:sp>
      <p:sp>
        <p:nvSpPr>
          <p:cNvPr id="169" name="Google Shape;169;p31"/>
          <p:cNvSpPr txBox="1">
            <a:spLocks noGrp="1"/>
          </p:cNvSpPr>
          <p:nvPr>
            <p:ph type="body" idx="1"/>
          </p:nvPr>
        </p:nvSpPr>
        <p:spPr>
          <a:xfrm>
            <a:off x="311700" y="533854"/>
            <a:ext cx="8520600" cy="3354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Verdana"/>
              <a:buAutoNum type="arabicPeriod"/>
            </a:pPr>
            <a:r>
              <a:rPr lang="en" sz="2000" dirty="0">
                <a:latin typeface="Verdana"/>
                <a:ea typeface="Verdana"/>
                <a:cs typeface="Verdana"/>
                <a:sym typeface="Verdana"/>
              </a:rPr>
              <a:t>Life real and genuine, a life active and vigorous, devoted to God, blessed, in the portion even in this world of those who put their trust in christ, but after the resurrection to e consummated by new accessions (among them a more perfect body), and to last forever.</a:t>
            </a:r>
            <a:endParaRPr sz="2000" dirty="0">
              <a:latin typeface="Verdana"/>
              <a:ea typeface="Verdana"/>
              <a:cs typeface="Verdana"/>
              <a:sym typeface="Verdana"/>
            </a:endParaRPr>
          </a:p>
          <a:p>
            <a:pPr marL="0" lvl="0" indent="0" algn="l" rtl="0">
              <a:spcBef>
                <a:spcPts val="1600"/>
              </a:spcBef>
              <a:spcAft>
                <a:spcPts val="1600"/>
              </a:spcAft>
              <a:buNone/>
            </a:pPr>
            <a:r>
              <a:rPr lang="en" sz="2000" dirty="0">
                <a:latin typeface="Verdana"/>
                <a:ea typeface="Verdana"/>
                <a:cs typeface="Verdana"/>
                <a:sym typeface="Verdana"/>
              </a:rPr>
              <a:t>What does you life radiate Light or Darkness?</a:t>
            </a:r>
            <a:endParaRPr sz="2000" dirty="0">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122689"/>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John 14:6</a:t>
            </a:r>
            <a:endParaRPr dirty="0"/>
          </a:p>
        </p:txBody>
      </p:sp>
      <p:sp>
        <p:nvSpPr>
          <p:cNvPr id="68" name="Google Shape;68;p14"/>
          <p:cNvSpPr txBox="1">
            <a:spLocks noGrp="1"/>
          </p:cNvSpPr>
          <p:nvPr>
            <p:ph type="body" idx="1"/>
          </p:nvPr>
        </p:nvSpPr>
        <p:spPr>
          <a:xfrm>
            <a:off x="311700" y="548720"/>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dirty="0">
                <a:solidFill>
                  <a:schemeClr val="dk1"/>
                </a:solidFill>
                <a:highlight>
                  <a:srgbClr val="FFFFFF"/>
                </a:highlight>
              </a:rPr>
              <a:t>6 </a:t>
            </a:r>
            <a:r>
              <a:rPr lang="en" sz="2000" dirty="0">
                <a:solidFill>
                  <a:schemeClr val="dk1"/>
                </a:solidFill>
                <a:highlight>
                  <a:srgbClr val="FFFFFF"/>
                </a:highlight>
                <a:latin typeface="Verdana"/>
                <a:ea typeface="Verdana"/>
                <a:cs typeface="Verdana"/>
                <a:sym typeface="Verdana"/>
              </a:rPr>
              <a:t>Jesus told him, “I am the way, the truth, and the life. No one comes to the Father except through Me.</a:t>
            </a:r>
            <a:endParaRPr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2"/>
          <p:cNvSpPr txBox="1">
            <a:spLocks noGrp="1"/>
          </p:cNvSpPr>
          <p:nvPr>
            <p:ph type="title"/>
          </p:nvPr>
        </p:nvSpPr>
        <p:spPr>
          <a:xfrm>
            <a:off x="311700" y="-100387"/>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Hebrews 12:1-3</a:t>
            </a:r>
            <a:endParaRPr dirty="0"/>
          </a:p>
        </p:txBody>
      </p:sp>
      <p:sp>
        <p:nvSpPr>
          <p:cNvPr id="175" name="Google Shape;175;p32"/>
          <p:cNvSpPr txBox="1">
            <a:spLocks noGrp="1"/>
          </p:cNvSpPr>
          <p:nvPr>
            <p:ph type="body" idx="1"/>
          </p:nvPr>
        </p:nvSpPr>
        <p:spPr>
          <a:xfrm>
            <a:off x="311700" y="478894"/>
            <a:ext cx="8520600" cy="3354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2000" dirty="0">
                <a:highlight>
                  <a:srgbClr val="FFFFFF"/>
                </a:highlight>
                <a:latin typeface="Verdana"/>
                <a:ea typeface="Verdana"/>
                <a:cs typeface="Verdana"/>
                <a:sym typeface="Verdana"/>
              </a:rPr>
              <a:t>Therefore, since we also have such a large cloud of witnesses surround us, let us lay aside every weight and the sin that so easily ensnares us. Let us run with endurance the race that lies before us, 2 keeping our eyes on Jesus, the source and perfecter of our faith, who for the joy that lay before Him endured a cross and despised the shame and has sat down at the right hand of God’s throne.3 For consider Him who endured such hostility from sinners against Himself, so that you won’t grow weary and lose heart.</a:t>
            </a:r>
            <a:endParaRPr sz="2000" dirty="0">
              <a:highlight>
                <a:srgbClr val="FFFFFF"/>
              </a:highlight>
              <a:latin typeface="Verdana"/>
              <a:ea typeface="Verdana"/>
              <a:cs typeface="Verdana"/>
              <a:sym typeface="Verdana"/>
            </a:endParaRPr>
          </a:p>
          <a:p>
            <a:pPr marL="0" lvl="0" indent="0" algn="l" rtl="0">
              <a:spcBef>
                <a:spcPts val="800"/>
              </a:spcBef>
              <a:spcAft>
                <a:spcPts val="1600"/>
              </a:spcAft>
              <a:buNone/>
            </a:pPr>
            <a:endParaRPr dirty="0">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11700" y="-130123"/>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John 14:5</a:t>
            </a:r>
            <a:endParaRPr dirty="0"/>
          </a:p>
        </p:txBody>
      </p:sp>
      <p:sp>
        <p:nvSpPr>
          <p:cNvPr id="74" name="Google Shape;74;p15"/>
          <p:cNvSpPr txBox="1">
            <a:spLocks noGrp="1"/>
          </p:cNvSpPr>
          <p:nvPr>
            <p:ph type="body" idx="1"/>
          </p:nvPr>
        </p:nvSpPr>
        <p:spPr>
          <a:xfrm>
            <a:off x="311700" y="541283"/>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dirty="0">
                <a:solidFill>
                  <a:schemeClr val="dk1"/>
                </a:solidFill>
                <a:highlight>
                  <a:srgbClr val="FFFFFF"/>
                </a:highlight>
                <a:latin typeface="Verdana"/>
                <a:ea typeface="Verdana"/>
                <a:cs typeface="Verdana"/>
                <a:sym typeface="Verdana"/>
              </a:rPr>
              <a:t>5 “Lord,” Thomas said, “we don’t know where You’re going. How can we know the way?”</a:t>
            </a:r>
            <a:endParaRPr sz="2000" dirty="0">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182152"/>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a:t>John 14:1-6</a:t>
            </a:r>
            <a:endParaRPr sz="3600" dirty="0"/>
          </a:p>
        </p:txBody>
      </p:sp>
      <p:sp>
        <p:nvSpPr>
          <p:cNvPr id="80" name="Google Shape;80;p16"/>
          <p:cNvSpPr txBox="1">
            <a:spLocks noGrp="1"/>
          </p:cNvSpPr>
          <p:nvPr>
            <p:ph type="body" idx="1"/>
          </p:nvPr>
        </p:nvSpPr>
        <p:spPr>
          <a:xfrm>
            <a:off x="311700" y="422341"/>
            <a:ext cx="8520600" cy="461801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dirty="0">
                <a:solidFill>
                  <a:schemeClr val="dk1"/>
                </a:solidFill>
                <a:highlight>
                  <a:srgbClr val="FFFFFF"/>
                </a:highlight>
                <a:latin typeface="Verdana"/>
                <a:ea typeface="Verdana"/>
                <a:cs typeface="Verdana"/>
                <a:sym typeface="Verdana"/>
              </a:rPr>
              <a:t>“Your heart must not be troubled. Believe[</a:t>
            </a:r>
            <a:r>
              <a:rPr lang="en" dirty="0">
                <a:solidFill>
                  <a:srgbClr val="B34B2C"/>
                </a:solidFill>
                <a:highlight>
                  <a:srgbClr val="FFFFFF"/>
                </a:highlight>
                <a:uFill>
                  <a:noFill/>
                </a:uFill>
                <a:latin typeface="Verdana"/>
                <a:ea typeface="Verdana"/>
                <a:cs typeface="Verdana"/>
                <a:sym typeface="Verdana"/>
                <a:hlinkClick r:id="rId3"/>
              </a:rPr>
              <a:t>a</a:t>
            </a:r>
            <a:r>
              <a:rPr lang="en" dirty="0">
                <a:solidFill>
                  <a:schemeClr val="dk1"/>
                </a:solidFill>
                <a:highlight>
                  <a:srgbClr val="FFFFFF"/>
                </a:highlight>
                <a:latin typeface="Verdana"/>
                <a:ea typeface="Verdana"/>
                <a:cs typeface="Verdana"/>
                <a:sym typeface="Verdana"/>
              </a:rPr>
              <a:t>] in God; believe also in Me. </a:t>
            </a:r>
            <a:r>
              <a:rPr lang="en" dirty="0">
                <a:solidFill>
                  <a:schemeClr val="dk1"/>
                </a:solidFill>
                <a:highlight>
                  <a:srgbClr val="FFFFFF"/>
                </a:highlight>
              </a:rPr>
              <a:t>2 </a:t>
            </a:r>
            <a:r>
              <a:rPr lang="en" dirty="0">
                <a:solidFill>
                  <a:schemeClr val="dk1"/>
                </a:solidFill>
                <a:highlight>
                  <a:srgbClr val="FFFFFF"/>
                </a:highlight>
                <a:latin typeface="Verdana"/>
                <a:ea typeface="Verdana"/>
                <a:cs typeface="Verdana"/>
                <a:sym typeface="Verdana"/>
              </a:rPr>
              <a:t>In My Father’s house are many dwelling places;[</a:t>
            </a:r>
            <a:r>
              <a:rPr lang="en" dirty="0">
                <a:solidFill>
                  <a:srgbClr val="B34B2C"/>
                </a:solidFill>
                <a:highlight>
                  <a:srgbClr val="FFFFFF"/>
                </a:highlight>
                <a:uFill>
                  <a:noFill/>
                </a:uFill>
                <a:latin typeface="Verdana"/>
                <a:ea typeface="Verdana"/>
                <a:cs typeface="Verdana"/>
                <a:sym typeface="Verdana"/>
                <a:hlinkClick r:id="rId4"/>
              </a:rPr>
              <a:t>b</a:t>
            </a:r>
            <a:r>
              <a:rPr lang="en" dirty="0">
                <a:solidFill>
                  <a:schemeClr val="dk1"/>
                </a:solidFill>
                <a:highlight>
                  <a:srgbClr val="FFFFFF"/>
                </a:highlight>
                <a:latin typeface="Verdana"/>
                <a:ea typeface="Verdana"/>
                <a:cs typeface="Verdana"/>
                <a:sym typeface="Verdana"/>
              </a:rPr>
              <a:t>] if not, I would have told you. I am going away to prepare a place for you. </a:t>
            </a:r>
            <a:r>
              <a:rPr lang="en" dirty="0">
                <a:solidFill>
                  <a:schemeClr val="dk1"/>
                </a:solidFill>
                <a:highlight>
                  <a:srgbClr val="FFFFFF"/>
                </a:highlight>
              </a:rPr>
              <a:t>3 </a:t>
            </a:r>
            <a:r>
              <a:rPr lang="en" dirty="0">
                <a:solidFill>
                  <a:schemeClr val="dk1"/>
                </a:solidFill>
                <a:highlight>
                  <a:srgbClr val="FFFFFF"/>
                </a:highlight>
                <a:latin typeface="Verdana"/>
                <a:ea typeface="Verdana"/>
                <a:cs typeface="Verdana"/>
                <a:sym typeface="Verdana"/>
              </a:rPr>
              <a:t>If I go away and prepare a place for you, I will come back and receive you to Myself, so that where I am you may be also. </a:t>
            </a:r>
            <a:r>
              <a:rPr lang="en" dirty="0">
                <a:solidFill>
                  <a:schemeClr val="dk1"/>
                </a:solidFill>
                <a:highlight>
                  <a:srgbClr val="FFFFFF"/>
                </a:highlight>
              </a:rPr>
              <a:t>4 </a:t>
            </a:r>
            <a:r>
              <a:rPr lang="en" dirty="0">
                <a:solidFill>
                  <a:schemeClr val="dk1"/>
                </a:solidFill>
                <a:highlight>
                  <a:srgbClr val="FFFFFF"/>
                </a:highlight>
                <a:latin typeface="Verdana"/>
                <a:ea typeface="Verdana"/>
                <a:cs typeface="Verdana"/>
                <a:sym typeface="Verdana"/>
              </a:rPr>
              <a:t>You know the way to where I am going.”[</a:t>
            </a:r>
            <a:r>
              <a:rPr lang="en" dirty="0">
                <a:solidFill>
                  <a:srgbClr val="B34B2C"/>
                </a:solidFill>
                <a:highlight>
                  <a:srgbClr val="FFFFFF"/>
                </a:highlight>
                <a:uFill>
                  <a:noFill/>
                </a:uFill>
                <a:latin typeface="Verdana"/>
                <a:ea typeface="Verdana"/>
                <a:cs typeface="Verdana"/>
                <a:sym typeface="Verdana"/>
                <a:hlinkClick r:id="rId5"/>
              </a:rPr>
              <a:t>c</a:t>
            </a:r>
            <a:r>
              <a:rPr lang="en" dirty="0">
                <a:solidFill>
                  <a:schemeClr val="dk1"/>
                </a:solidFill>
                <a:highlight>
                  <a:srgbClr val="FFFFFF"/>
                </a:highlight>
                <a:latin typeface="Verdana"/>
                <a:ea typeface="Verdana"/>
                <a:cs typeface="Verdana"/>
                <a:sym typeface="Verdana"/>
              </a:rPr>
              <a:t>]</a:t>
            </a:r>
            <a:endParaRPr dirty="0">
              <a:solidFill>
                <a:schemeClr val="dk1"/>
              </a:solidFill>
              <a:highlight>
                <a:srgbClr val="FFFFFF"/>
              </a:highlight>
              <a:latin typeface="Verdana"/>
              <a:ea typeface="Verdana"/>
              <a:cs typeface="Verdana"/>
              <a:sym typeface="Verdana"/>
            </a:endParaRPr>
          </a:p>
          <a:p>
            <a:pPr marL="0" lvl="0" indent="0" algn="l" rtl="0">
              <a:lnSpc>
                <a:spcPct val="150000"/>
              </a:lnSpc>
              <a:spcBef>
                <a:spcPts val="800"/>
              </a:spcBef>
              <a:spcAft>
                <a:spcPts val="0"/>
              </a:spcAft>
              <a:buClr>
                <a:schemeClr val="dk1"/>
              </a:buClr>
              <a:buSzPts val="1100"/>
              <a:buFont typeface="Arial"/>
              <a:buNone/>
            </a:pPr>
            <a:r>
              <a:rPr lang="en" dirty="0">
                <a:solidFill>
                  <a:schemeClr val="dk1"/>
                </a:solidFill>
                <a:highlight>
                  <a:srgbClr val="FFFFFF"/>
                </a:highlight>
              </a:rPr>
              <a:t>5 </a:t>
            </a:r>
            <a:r>
              <a:rPr lang="en" dirty="0">
                <a:solidFill>
                  <a:schemeClr val="dk1"/>
                </a:solidFill>
                <a:highlight>
                  <a:srgbClr val="FFFFFF"/>
                </a:highlight>
                <a:latin typeface="Verdana"/>
                <a:ea typeface="Verdana"/>
                <a:cs typeface="Verdana"/>
                <a:sym typeface="Verdana"/>
              </a:rPr>
              <a:t>“Lord,” Thomas said, “we don’t know where You’re going. How can we know the way?”</a:t>
            </a:r>
            <a:endParaRPr dirty="0">
              <a:solidFill>
                <a:schemeClr val="dk1"/>
              </a:solidFill>
              <a:highlight>
                <a:srgbClr val="FFFFFF"/>
              </a:highlight>
              <a:latin typeface="Verdana"/>
              <a:ea typeface="Verdana"/>
              <a:cs typeface="Verdana"/>
              <a:sym typeface="Verdana"/>
            </a:endParaRPr>
          </a:p>
          <a:p>
            <a:pPr marL="0" lvl="0" indent="0" algn="l" rtl="0">
              <a:lnSpc>
                <a:spcPct val="150000"/>
              </a:lnSpc>
              <a:spcBef>
                <a:spcPts val="800"/>
              </a:spcBef>
              <a:spcAft>
                <a:spcPts val="0"/>
              </a:spcAft>
              <a:buClr>
                <a:schemeClr val="dk1"/>
              </a:buClr>
              <a:buSzPts val="1100"/>
              <a:buFont typeface="Arial"/>
              <a:buNone/>
            </a:pPr>
            <a:r>
              <a:rPr lang="en" dirty="0">
                <a:solidFill>
                  <a:schemeClr val="dk1"/>
                </a:solidFill>
                <a:highlight>
                  <a:srgbClr val="FFFFFF"/>
                </a:highlight>
              </a:rPr>
              <a:t>6 </a:t>
            </a:r>
            <a:r>
              <a:rPr lang="en" dirty="0">
                <a:solidFill>
                  <a:schemeClr val="dk1"/>
                </a:solidFill>
                <a:highlight>
                  <a:srgbClr val="FFFFFF"/>
                </a:highlight>
                <a:latin typeface="Verdana"/>
                <a:ea typeface="Verdana"/>
                <a:cs typeface="Verdana"/>
                <a:sym typeface="Verdana"/>
              </a:rPr>
              <a:t>Jesus told him, “I am the way, the truth, and the life. No one comes to the Father except through Me.</a:t>
            </a:r>
            <a:endParaRPr dirty="0">
              <a:solidFill>
                <a:schemeClr val="dk1"/>
              </a:solidFill>
              <a:highlight>
                <a:srgbClr val="FFFFFF"/>
              </a:highlight>
              <a:latin typeface="Verdana"/>
              <a:ea typeface="Verdana"/>
              <a:cs typeface="Verdana"/>
              <a:sym typeface="Verdana"/>
            </a:endParaRPr>
          </a:p>
          <a:p>
            <a:pPr marL="0" lvl="0" indent="0" algn="l" rtl="0">
              <a:spcBef>
                <a:spcPts val="800"/>
              </a:spcBef>
              <a:spcAft>
                <a:spcPts val="1600"/>
              </a:spcAft>
              <a:buNone/>
            </a:pPr>
            <a:endParaRPr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167291"/>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a:t>John 13:36-38</a:t>
            </a:r>
            <a:endParaRPr sz="3600" dirty="0"/>
          </a:p>
        </p:txBody>
      </p:sp>
      <p:sp>
        <p:nvSpPr>
          <p:cNvPr id="86" name="Google Shape;86;p17"/>
          <p:cNvSpPr txBox="1">
            <a:spLocks noGrp="1"/>
          </p:cNvSpPr>
          <p:nvPr>
            <p:ph type="body" idx="1"/>
          </p:nvPr>
        </p:nvSpPr>
        <p:spPr>
          <a:xfrm>
            <a:off x="311700" y="444645"/>
            <a:ext cx="8520600" cy="456597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2000" dirty="0">
                <a:solidFill>
                  <a:schemeClr val="dk1"/>
                </a:solidFill>
                <a:highlight>
                  <a:srgbClr val="FFFFFF"/>
                </a:highlight>
              </a:rPr>
              <a:t>36 </a:t>
            </a:r>
            <a:r>
              <a:rPr lang="en" sz="2000" dirty="0">
                <a:solidFill>
                  <a:schemeClr val="dk1"/>
                </a:solidFill>
                <a:highlight>
                  <a:srgbClr val="FFFFFF"/>
                </a:highlight>
                <a:latin typeface="Verdana"/>
                <a:ea typeface="Verdana"/>
                <a:cs typeface="Verdana"/>
                <a:sym typeface="Verdana"/>
              </a:rPr>
              <a:t>“Lord,” Simon Peter said to Him, “where are You going?”</a:t>
            </a:r>
            <a:endParaRPr sz="2000" dirty="0">
              <a:solidFill>
                <a:schemeClr val="dk1"/>
              </a:solidFill>
              <a:highlight>
                <a:srgbClr val="FFFFFF"/>
              </a:highlight>
              <a:latin typeface="Verdana"/>
              <a:ea typeface="Verdana"/>
              <a:cs typeface="Verdana"/>
              <a:sym typeface="Verdana"/>
            </a:endParaRPr>
          </a:p>
          <a:p>
            <a:pPr marL="0" lvl="0" indent="0" algn="l" rtl="0">
              <a:lnSpc>
                <a:spcPct val="150000"/>
              </a:lnSpc>
              <a:spcBef>
                <a:spcPts val="800"/>
              </a:spcBef>
              <a:spcAft>
                <a:spcPts val="0"/>
              </a:spcAft>
              <a:buClr>
                <a:schemeClr val="dk1"/>
              </a:buClr>
              <a:buSzPts val="1100"/>
              <a:buFont typeface="Arial"/>
              <a:buNone/>
            </a:pPr>
            <a:r>
              <a:rPr lang="en" sz="2000" dirty="0">
                <a:solidFill>
                  <a:schemeClr val="dk1"/>
                </a:solidFill>
                <a:highlight>
                  <a:srgbClr val="FFFFFF"/>
                </a:highlight>
                <a:latin typeface="Verdana"/>
                <a:ea typeface="Verdana"/>
                <a:cs typeface="Verdana"/>
                <a:sym typeface="Verdana"/>
              </a:rPr>
              <a:t>Jesus answered, “Where I am going you cannot follow Me now, but you will follow later.”</a:t>
            </a:r>
            <a:endParaRPr sz="2000" dirty="0">
              <a:solidFill>
                <a:schemeClr val="dk1"/>
              </a:solidFill>
              <a:highlight>
                <a:srgbClr val="FFFFFF"/>
              </a:highlight>
              <a:latin typeface="Verdana"/>
              <a:ea typeface="Verdana"/>
              <a:cs typeface="Verdana"/>
              <a:sym typeface="Verdana"/>
            </a:endParaRPr>
          </a:p>
          <a:p>
            <a:pPr marL="0" lvl="0" indent="0" algn="l" rtl="0">
              <a:lnSpc>
                <a:spcPct val="150000"/>
              </a:lnSpc>
              <a:spcBef>
                <a:spcPts val="800"/>
              </a:spcBef>
              <a:spcAft>
                <a:spcPts val="0"/>
              </a:spcAft>
              <a:buClr>
                <a:schemeClr val="dk1"/>
              </a:buClr>
              <a:buSzPts val="1100"/>
              <a:buFont typeface="Arial"/>
              <a:buNone/>
            </a:pPr>
            <a:r>
              <a:rPr lang="en" sz="2000" dirty="0">
                <a:solidFill>
                  <a:schemeClr val="dk1"/>
                </a:solidFill>
                <a:highlight>
                  <a:srgbClr val="FFFFFF"/>
                </a:highlight>
              </a:rPr>
              <a:t>37 </a:t>
            </a:r>
            <a:r>
              <a:rPr lang="en" sz="2000" dirty="0">
                <a:solidFill>
                  <a:schemeClr val="dk1"/>
                </a:solidFill>
                <a:highlight>
                  <a:srgbClr val="FFFFFF"/>
                </a:highlight>
                <a:latin typeface="Verdana"/>
                <a:ea typeface="Verdana"/>
                <a:cs typeface="Verdana"/>
                <a:sym typeface="Verdana"/>
              </a:rPr>
              <a:t>“Lord,” Peter asked, “why can’t I follow You now? I will lay down my life for You!”</a:t>
            </a:r>
            <a:endParaRPr sz="2000" dirty="0">
              <a:solidFill>
                <a:schemeClr val="dk1"/>
              </a:solidFill>
              <a:highlight>
                <a:srgbClr val="FFFFFF"/>
              </a:highlight>
              <a:latin typeface="Verdana"/>
              <a:ea typeface="Verdana"/>
              <a:cs typeface="Verdana"/>
              <a:sym typeface="Verdana"/>
            </a:endParaRPr>
          </a:p>
          <a:p>
            <a:pPr marL="0" lvl="0" indent="0" algn="l" rtl="0">
              <a:lnSpc>
                <a:spcPct val="150000"/>
              </a:lnSpc>
              <a:spcBef>
                <a:spcPts val="800"/>
              </a:spcBef>
              <a:spcAft>
                <a:spcPts val="0"/>
              </a:spcAft>
              <a:buClr>
                <a:schemeClr val="dk1"/>
              </a:buClr>
              <a:buSzPts val="1100"/>
              <a:buFont typeface="Arial"/>
              <a:buNone/>
            </a:pPr>
            <a:r>
              <a:rPr lang="en" sz="2000" dirty="0">
                <a:solidFill>
                  <a:schemeClr val="dk1"/>
                </a:solidFill>
                <a:highlight>
                  <a:srgbClr val="FFFFFF"/>
                </a:highlight>
              </a:rPr>
              <a:t>38 </a:t>
            </a:r>
            <a:r>
              <a:rPr lang="en" sz="2000" dirty="0">
                <a:solidFill>
                  <a:schemeClr val="dk1"/>
                </a:solidFill>
                <a:highlight>
                  <a:srgbClr val="FFFFFF"/>
                </a:highlight>
                <a:latin typeface="Verdana"/>
                <a:ea typeface="Verdana"/>
                <a:cs typeface="Verdana"/>
                <a:sym typeface="Verdana"/>
              </a:rPr>
              <a:t>Jesus replied, “Will you lay down your life for Me? I assure you: A rooster will not crow until you have denied Me three times.</a:t>
            </a:r>
            <a:endParaRPr sz="2000" dirty="0">
              <a:solidFill>
                <a:schemeClr val="dk1"/>
              </a:solidFill>
              <a:highlight>
                <a:srgbClr val="FFFFFF"/>
              </a:highlight>
              <a:latin typeface="Verdana"/>
              <a:ea typeface="Verdana"/>
              <a:cs typeface="Verdana"/>
              <a:sym typeface="Verdana"/>
            </a:endParaRPr>
          </a:p>
          <a:p>
            <a:pPr marL="0" lvl="0" indent="0" algn="l" rtl="0">
              <a:spcBef>
                <a:spcPts val="800"/>
              </a:spcBef>
              <a:spcAft>
                <a:spcPts val="160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body" idx="1"/>
          </p:nvPr>
        </p:nvSpPr>
        <p:spPr>
          <a:xfrm>
            <a:off x="311700" y="-128912"/>
            <a:ext cx="8520600" cy="42219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4200" dirty="0">
                <a:solidFill>
                  <a:srgbClr val="000000"/>
                </a:solidFill>
                <a:latin typeface="Economica"/>
                <a:ea typeface="Economica"/>
                <a:cs typeface="Economica"/>
                <a:sym typeface="Economica"/>
              </a:rPr>
              <a:t>Jesus last discourse (13:31-14:31)</a:t>
            </a:r>
            <a:endParaRPr sz="4200" dirty="0">
              <a:solidFill>
                <a:srgbClr val="000000"/>
              </a:solidFill>
              <a:latin typeface="Economica"/>
              <a:ea typeface="Economica"/>
              <a:cs typeface="Economica"/>
              <a:sym typeface="Economica"/>
            </a:endParaRPr>
          </a:p>
          <a:p>
            <a:pPr marL="457200" lvl="0" indent="-342900" algn="l" rtl="0">
              <a:spcBef>
                <a:spcPts val="1600"/>
              </a:spcBef>
              <a:spcAft>
                <a:spcPts val="0"/>
              </a:spcAft>
              <a:buClr>
                <a:srgbClr val="000000"/>
              </a:buClr>
              <a:buSzPts val="1800"/>
              <a:buFont typeface="Verdana"/>
              <a:buChar char="-"/>
            </a:pPr>
            <a:r>
              <a:rPr lang="en" sz="2000" dirty="0">
                <a:solidFill>
                  <a:srgbClr val="000000"/>
                </a:solidFill>
                <a:latin typeface="Verdana"/>
                <a:ea typeface="Verdana"/>
                <a:cs typeface="Verdana"/>
                <a:sym typeface="Verdana"/>
              </a:rPr>
              <a:t>(13:21-30) prediction of betrayal by Judas </a:t>
            </a:r>
            <a:endParaRPr sz="2000" dirty="0">
              <a:solidFill>
                <a:srgbClr val="000000"/>
              </a:solidFill>
              <a:latin typeface="Verdana"/>
              <a:ea typeface="Verdana"/>
              <a:cs typeface="Verdana"/>
              <a:sym typeface="Verdana"/>
            </a:endParaRPr>
          </a:p>
          <a:p>
            <a:pPr marL="457200" lvl="0" indent="-342900" algn="l" rtl="0">
              <a:spcBef>
                <a:spcPts val="0"/>
              </a:spcBef>
              <a:spcAft>
                <a:spcPts val="0"/>
              </a:spcAft>
              <a:buClr>
                <a:srgbClr val="000000"/>
              </a:buClr>
              <a:buSzPts val="1800"/>
              <a:buFont typeface="Verdana"/>
              <a:buChar char="-"/>
            </a:pPr>
            <a:r>
              <a:rPr lang="en" sz="2000" dirty="0">
                <a:solidFill>
                  <a:srgbClr val="000000"/>
                </a:solidFill>
                <a:latin typeface="Verdana"/>
                <a:ea typeface="Verdana"/>
                <a:cs typeface="Verdana"/>
                <a:sym typeface="Verdana"/>
              </a:rPr>
              <a:t>(13:31-14:31) Questions and answers </a:t>
            </a:r>
            <a:endParaRPr sz="2000" dirty="0">
              <a:solidFill>
                <a:srgbClr val="000000"/>
              </a:solidFill>
              <a:latin typeface="Verdana"/>
              <a:ea typeface="Verdana"/>
              <a:cs typeface="Verdana"/>
              <a:sym typeface="Verdana"/>
            </a:endParaRPr>
          </a:p>
          <a:p>
            <a:pPr marL="457200" lvl="0" indent="-342900" algn="l" rtl="0">
              <a:spcBef>
                <a:spcPts val="0"/>
              </a:spcBef>
              <a:spcAft>
                <a:spcPts val="0"/>
              </a:spcAft>
              <a:buClr>
                <a:srgbClr val="000000"/>
              </a:buClr>
              <a:buSzPts val="1800"/>
              <a:buFont typeface="Verdana"/>
              <a:buChar char="-"/>
            </a:pPr>
            <a:r>
              <a:rPr lang="en" sz="2000" dirty="0">
                <a:solidFill>
                  <a:srgbClr val="000000"/>
                </a:solidFill>
                <a:latin typeface="Verdana"/>
                <a:ea typeface="Verdana"/>
                <a:cs typeface="Verdana"/>
                <a:sym typeface="Verdana"/>
              </a:rPr>
              <a:t>(John 13:31-35) The new commandment </a:t>
            </a:r>
            <a:endParaRPr sz="2000" dirty="0">
              <a:solidFill>
                <a:srgbClr val="000000"/>
              </a:solidFill>
              <a:latin typeface="Verdana"/>
              <a:ea typeface="Verdana"/>
              <a:cs typeface="Verdana"/>
              <a:sym typeface="Verdana"/>
            </a:endParaRPr>
          </a:p>
          <a:p>
            <a:pPr marL="457200" lvl="0" indent="-342900" algn="l" rtl="0">
              <a:spcBef>
                <a:spcPts val="0"/>
              </a:spcBef>
              <a:spcAft>
                <a:spcPts val="0"/>
              </a:spcAft>
              <a:buClr>
                <a:srgbClr val="000000"/>
              </a:buClr>
              <a:buSzPts val="1800"/>
              <a:buFont typeface="Verdana"/>
              <a:buChar char="-"/>
            </a:pPr>
            <a:r>
              <a:rPr lang="en" sz="2000" dirty="0">
                <a:solidFill>
                  <a:srgbClr val="000000"/>
                </a:solidFill>
                <a:latin typeface="Verdana"/>
                <a:ea typeface="Verdana"/>
                <a:cs typeface="Verdana"/>
                <a:sym typeface="Verdana"/>
              </a:rPr>
              <a:t>(John 13:36-14:4) Peter’s question </a:t>
            </a:r>
            <a:endParaRPr sz="2000" dirty="0">
              <a:solidFill>
                <a:srgbClr val="000000"/>
              </a:solidFill>
              <a:latin typeface="Verdana"/>
              <a:ea typeface="Verdana"/>
              <a:cs typeface="Verdana"/>
              <a:sym typeface="Verdana"/>
            </a:endParaRPr>
          </a:p>
          <a:p>
            <a:pPr marL="457200" lvl="0" indent="-342900" algn="l" rtl="0">
              <a:spcBef>
                <a:spcPts val="0"/>
              </a:spcBef>
              <a:spcAft>
                <a:spcPts val="0"/>
              </a:spcAft>
              <a:buSzPts val="1800"/>
              <a:buFont typeface="Verdana"/>
              <a:buChar char="-"/>
            </a:pPr>
            <a:r>
              <a:rPr lang="en" sz="2000" dirty="0">
                <a:latin typeface="Verdana"/>
                <a:ea typeface="Verdana"/>
                <a:cs typeface="Verdana"/>
                <a:sym typeface="Verdana"/>
              </a:rPr>
              <a:t>(John 14:5-7) Thomas question </a:t>
            </a:r>
            <a:endParaRPr sz="2000" dirty="0">
              <a:latin typeface="Verdana"/>
              <a:ea typeface="Verdana"/>
              <a:cs typeface="Verdana"/>
              <a:sym typeface="Verdana"/>
            </a:endParaRPr>
          </a:p>
          <a:p>
            <a:pPr marL="457200" lvl="0" indent="-342900" algn="l" rtl="0">
              <a:spcBef>
                <a:spcPts val="0"/>
              </a:spcBef>
              <a:spcAft>
                <a:spcPts val="0"/>
              </a:spcAft>
              <a:buSzPts val="1800"/>
              <a:buFont typeface="Verdana"/>
              <a:buChar char="-"/>
            </a:pPr>
            <a:r>
              <a:rPr lang="en" sz="2000" dirty="0">
                <a:latin typeface="Verdana"/>
                <a:ea typeface="Verdana"/>
                <a:cs typeface="Verdana"/>
                <a:sym typeface="Verdana"/>
              </a:rPr>
              <a:t>(John 14:8-15) Phillips request </a:t>
            </a:r>
            <a:endParaRPr sz="2000" dirty="0">
              <a:latin typeface="Verdana"/>
              <a:ea typeface="Verdana"/>
              <a:cs typeface="Verdana"/>
              <a:sym typeface="Verdana"/>
            </a:endParaRPr>
          </a:p>
          <a:p>
            <a:pPr marL="457200" lvl="0" indent="-342900" algn="l" rtl="0">
              <a:spcBef>
                <a:spcPts val="0"/>
              </a:spcBef>
              <a:spcAft>
                <a:spcPts val="0"/>
              </a:spcAft>
              <a:buSzPts val="1800"/>
              <a:buFont typeface="Verdana"/>
              <a:buChar char="-"/>
            </a:pPr>
            <a:r>
              <a:rPr lang="en" sz="2000" dirty="0">
                <a:latin typeface="Verdana"/>
                <a:ea typeface="Verdana"/>
                <a:cs typeface="Verdana"/>
                <a:sym typeface="Verdana"/>
              </a:rPr>
              <a:t>(John 14:16-21) The promise from Jesus of the Holy Spirit...</a:t>
            </a:r>
            <a:endParaRPr sz="2000" dirty="0">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97" name="Google Shape;97;p19"/>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8" name="Google Shape;98;p19"/>
          <p:cNvPicPr preferRelativeResize="0"/>
          <p:nvPr/>
        </p:nvPicPr>
        <p:blipFill>
          <a:blip r:embed="rId3">
            <a:alphaModFix/>
          </a:blip>
          <a:stretch>
            <a:fillRect/>
          </a:stretch>
        </p:blipFill>
        <p:spPr>
          <a:xfrm>
            <a:off x="2437" y="0"/>
            <a:ext cx="9139125"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04" name="Google Shape;104;p20"/>
          <p:cNvPicPr preferRelativeResize="0"/>
          <p:nvPr/>
        </p:nvPicPr>
        <p:blipFill>
          <a:blip r:embed="rId3">
            <a:alphaModFix/>
          </a:blip>
          <a:stretch>
            <a:fillRect/>
          </a:stretch>
        </p:blipFill>
        <p:spPr>
          <a:xfrm>
            <a:off x="3662900" y="1364663"/>
            <a:ext cx="5481100" cy="3778837"/>
          </a:xfrm>
          <a:prstGeom prst="rect">
            <a:avLst/>
          </a:prstGeom>
          <a:noFill/>
          <a:ln>
            <a:noFill/>
          </a:ln>
        </p:spPr>
      </p:pic>
      <p:pic>
        <p:nvPicPr>
          <p:cNvPr id="105" name="Google Shape;105;p20"/>
          <p:cNvPicPr preferRelativeResize="0"/>
          <p:nvPr/>
        </p:nvPicPr>
        <p:blipFill>
          <a:blip r:embed="rId4">
            <a:alphaModFix/>
          </a:blip>
          <a:stretch>
            <a:fillRect/>
          </a:stretch>
        </p:blipFill>
        <p:spPr>
          <a:xfrm>
            <a:off x="-1" y="0"/>
            <a:ext cx="3662901" cy="5143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Way </a:t>
            </a:r>
            <a:endParaRPr/>
          </a:p>
        </p:txBody>
      </p:sp>
      <p:sp>
        <p:nvSpPr>
          <p:cNvPr id="111" name="Google Shape;111;p21"/>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dirty="0">
                <a:latin typeface="Verdana"/>
                <a:ea typeface="Verdana"/>
                <a:cs typeface="Verdana"/>
                <a:sym typeface="Verdana"/>
              </a:rPr>
              <a:t>Only Jesus can provide access to God because he alone paid the penalty for our sins. </a:t>
            </a:r>
            <a:endParaRPr sz="2000" dirty="0">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918</Words>
  <Application>Microsoft Office PowerPoint</Application>
  <PresentationFormat>On-screen Show (16:9)</PresentationFormat>
  <Paragraphs>67</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Economica</vt:lpstr>
      <vt:lpstr>Arial</vt:lpstr>
      <vt:lpstr>Open Sans</vt:lpstr>
      <vt:lpstr>Verdana</vt:lpstr>
      <vt:lpstr>Luxe</vt:lpstr>
      <vt:lpstr>Jesus “The Life” </vt:lpstr>
      <vt:lpstr>John 14:6</vt:lpstr>
      <vt:lpstr>John 14:5</vt:lpstr>
      <vt:lpstr>John 14:1-6</vt:lpstr>
      <vt:lpstr>John 13:36-38</vt:lpstr>
      <vt:lpstr>PowerPoint Presentation</vt:lpstr>
      <vt:lpstr>PowerPoint Presentation</vt:lpstr>
      <vt:lpstr>PowerPoint Presentation</vt:lpstr>
      <vt:lpstr>The Way </vt:lpstr>
      <vt:lpstr>The Truth John 5:31 </vt:lpstr>
      <vt:lpstr>PowerPoint Presentation</vt:lpstr>
      <vt:lpstr>The Life...</vt:lpstr>
      <vt:lpstr>John 1:4</vt:lpstr>
      <vt:lpstr>John 1:1-5</vt:lpstr>
      <vt:lpstr>John 5:26</vt:lpstr>
      <vt:lpstr>PowerPoint Presentation</vt:lpstr>
      <vt:lpstr>Light and the Light of Men (humanity)</vt:lpstr>
      <vt:lpstr>PowerPoint Presentation</vt:lpstr>
      <vt:lpstr>Life...</vt:lpstr>
      <vt:lpstr>Hebrews 12:1-3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“The Life” </dc:title>
  <cp:lastModifiedBy>WCCMediaTech</cp:lastModifiedBy>
  <cp:revision>3</cp:revision>
  <dcterms:modified xsi:type="dcterms:W3CDTF">2020-01-12T15:48:48Z</dcterms:modified>
</cp:coreProperties>
</file>