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263" r:id="rId8"/>
    <p:sldId id="264" r:id="rId9"/>
    <p:sldId id="266" r:id="rId10"/>
    <p:sldId id="267" r:id="rId11"/>
    <p:sldId id="268" r:id="rId12"/>
    <p:sldId id="269" r:id="rId13"/>
    <p:sldId id="270" r:id="rId14"/>
    <p:sldId id="271" r:id="rId15"/>
    <p:sldId id="272" r:id="rId16"/>
    <p:sldId id="273" r:id="rId17"/>
    <p:sldId id="274" r:id="rId18"/>
    <p:sldId id="275" r:id="rId19"/>
    <p:sldId id="276" r:id="rId20"/>
    <p:sldId id="277" r:id="rId21"/>
    <p:sldId id="278" r:id="rId22"/>
    <p:sldId id="279" r:id="rId23"/>
    <p:sldId id="280" r:id="rId24"/>
    <p:sldId id="281" r:id="rId25"/>
    <p:sldId id="282" r:id="rId26"/>
    <p:sldId id="283" r:id="rId27"/>
    <p:sldId id="284" r:id="rId28"/>
    <p:sldId id="285" r:id="rId29"/>
    <p:sldId id="286" r:id="rId30"/>
    <p:sldId id="287" r:id="rId31"/>
    <p:sldId id="288" r:id="rId32"/>
    <p:sldId id="289" r:id="rId33"/>
    <p:sldId id="290" r:id="rId34"/>
    <p:sldId id="291" r:id="rId35"/>
    <p:sldId id="292" r:id="rId36"/>
    <p:sldId id="293" r:id="rId37"/>
    <p:sldId id="294" r:id="rId38"/>
    <p:sldId id="295" r:id="rId39"/>
    <p:sldId id="296" r:id="rId40"/>
    <p:sldId id="297" r:id="rId41"/>
    <p:sldId id="298" r:id="rId42"/>
    <p:sldId id="299" r:id="rId43"/>
    <p:sldId id="300" r:id="rId44"/>
    <p:sldId id="301" r:id="rId45"/>
    <p:sldId id="302" r:id="rId46"/>
    <p:sldId id="303" r:id="rId47"/>
    <p:sldId id="304" r:id="rId48"/>
    <p:sldId id="305" r:id="rId49"/>
    <p:sldId id="306" r:id="rId50"/>
    <p:sldId id="308" r:id="rId5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015" autoAdjust="0"/>
    <p:restoredTop sz="94660"/>
  </p:normalViewPr>
  <p:slideViewPr>
    <p:cSldViewPr snapToGrid="0">
      <p:cViewPr varScale="1">
        <p:scale>
          <a:sx n="95" d="100"/>
          <a:sy n="95" d="100"/>
        </p:scale>
        <p:origin x="114" y="46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C54434-73BF-41C4-A653-CB923EE968D8}"/>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7DEEBD20-28FB-4B84-B8C1-6E44D2E9607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A18555C6-8BA6-4DB1-83BE-E63805845AA4}"/>
              </a:ext>
            </a:extLst>
          </p:cNvPr>
          <p:cNvSpPr>
            <a:spLocks noGrp="1"/>
          </p:cNvSpPr>
          <p:nvPr>
            <p:ph type="dt" sz="half" idx="10"/>
          </p:nvPr>
        </p:nvSpPr>
        <p:spPr/>
        <p:txBody>
          <a:bodyPr/>
          <a:lstStyle/>
          <a:p>
            <a:fld id="{6283B300-84D2-4080-A524-F0E4865FD3B0}" type="datetimeFigureOut">
              <a:rPr lang="en-US" smtClean="0"/>
              <a:t>3/1/2020</a:t>
            </a:fld>
            <a:endParaRPr lang="en-US"/>
          </a:p>
        </p:txBody>
      </p:sp>
      <p:sp>
        <p:nvSpPr>
          <p:cNvPr id="5" name="Footer Placeholder 4">
            <a:extLst>
              <a:ext uri="{FF2B5EF4-FFF2-40B4-BE49-F238E27FC236}">
                <a16:creationId xmlns:a16="http://schemas.microsoft.com/office/drawing/2014/main" id="{25090C2F-A38C-4490-B248-6C25EDDABAE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B5A7EFC-5858-4033-A001-6F2841FAD3FC}"/>
              </a:ext>
            </a:extLst>
          </p:cNvPr>
          <p:cNvSpPr>
            <a:spLocks noGrp="1"/>
          </p:cNvSpPr>
          <p:nvPr>
            <p:ph type="sldNum" sz="quarter" idx="12"/>
          </p:nvPr>
        </p:nvSpPr>
        <p:spPr/>
        <p:txBody>
          <a:bodyPr/>
          <a:lstStyle/>
          <a:p>
            <a:fld id="{0BCFD7E3-097B-4EA1-B3F5-6B3DA117F2D5}" type="slidenum">
              <a:rPr lang="en-US" smtClean="0"/>
              <a:t>‹#›</a:t>
            </a:fld>
            <a:endParaRPr lang="en-US"/>
          </a:p>
        </p:txBody>
      </p:sp>
    </p:spTree>
    <p:extLst>
      <p:ext uri="{BB962C8B-B14F-4D97-AF65-F5344CB8AC3E}">
        <p14:creationId xmlns:p14="http://schemas.microsoft.com/office/powerpoint/2010/main" val="4454132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E6C26D-0516-4D7D-82E6-3275E2A1C071}"/>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4C98EACC-4D3F-42B1-BC84-D8F2BA433EEC}"/>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75CEE0B-9AAE-4D6A-AA39-DA4CB159B40E}"/>
              </a:ext>
            </a:extLst>
          </p:cNvPr>
          <p:cNvSpPr>
            <a:spLocks noGrp="1"/>
          </p:cNvSpPr>
          <p:nvPr>
            <p:ph type="dt" sz="half" idx="10"/>
          </p:nvPr>
        </p:nvSpPr>
        <p:spPr/>
        <p:txBody>
          <a:bodyPr/>
          <a:lstStyle/>
          <a:p>
            <a:fld id="{6283B300-84D2-4080-A524-F0E4865FD3B0}" type="datetimeFigureOut">
              <a:rPr lang="en-US" smtClean="0"/>
              <a:t>3/1/2020</a:t>
            </a:fld>
            <a:endParaRPr lang="en-US"/>
          </a:p>
        </p:txBody>
      </p:sp>
      <p:sp>
        <p:nvSpPr>
          <p:cNvPr id="5" name="Footer Placeholder 4">
            <a:extLst>
              <a:ext uri="{FF2B5EF4-FFF2-40B4-BE49-F238E27FC236}">
                <a16:creationId xmlns:a16="http://schemas.microsoft.com/office/drawing/2014/main" id="{DC75638D-EC11-43F3-80F7-5C629D7B010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B8C6F6E-FA18-4EE9-8025-493A50B5AED6}"/>
              </a:ext>
            </a:extLst>
          </p:cNvPr>
          <p:cNvSpPr>
            <a:spLocks noGrp="1"/>
          </p:cNvSpPr>
          <p:nvPr>
            <p:ph type="sldNum" sz="quarter" idx="12"/>
          </p:nvPr>
        </p:nvSpPr>
        <p:spPr/>
        <p:txBody>
          <a:bodyPr/>
          <a:lstStyle/>
          <a:p>
            <a:fld id="{0BCFD7E3-097B-4EA1-B3F5-6B3DA117F2D5}" type="slidenum">
              <a:rPr lang="en-US" smtClean="0"/>
              <a:t>‹#›</a:t>
            </a:fld>
            <a:endParaRPr lang="en-US"/>
          </a:p>
        </p:txBody>
      </p:sp>
    </p:spTree>
    <p:extLst>
      <p:ext uri="{BB962C8B-B14F-4D97-AF65-F5344CB8AC3E}">
        <p14:creationId xmlns:p14="http://schemas.microsoft.com/office/powerpoint/2010/main" val="26859826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DB9657E-0007-46D1-894F-865798660B3F}"/>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0D637626-4276-4843-8671-E14FE8C6B3C3}"/>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D6141F8-78FB-4B5E-B645-5021B6806F0F}"/>
              </a:ext>
            </a:extLst>
          </p:cNvPr>
          <p:cNvSpPr>
            <a:spLocks noGrp="1"/>
          </p:cNvSpPr>
          <p:nvPr>
            <p:ph type="dt" sz="half" idx="10"/>
          </p:nvPr>
        </p:nvSpPr>
        <p:spPr/>
        <p:txBody>
          <a:bodyPr/>
          <a:lstStyle/>
          <a:p>
            <a:fld id="{6283B300-84D2-4080-A524-F0E4865FD3B0}" type="datetimeFigureOut">
              <a:rPr lang="en-US" smtClean="0"/>
              <a:t>3/1/2020</a:t>
            </a:fld>
            <a:endParaRPr lang="en-US"/>
          </a:p>
        </p:txBody>
      </p:sp>
      <p:sp>
        <p:nvSpPr>
          <p:cNvPr id="5" name="Footer Placeholder 4">
            <a:extLst>
              <a:ext uri="{FF2B5EF4-FFF2-40B4-BE49-F238E27FC236}">
                <a16:creationId xmlns:a16="http://schemas.microsoft.com/office/drawing/2014/main" id="{71319433-8A9F-4A2B-BC72-B012600395D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DB964F2-30E2-429D-8126-BA79A21B9C31}"/>
              </a:ext>
            </a:extLst>
          </p:cNvPr>
          <p:cNvSpPr>
            <a:spLocks noGrp="1"/>
          </p:cNvSpPr>
          <p:nvPr>
            <p:ph type="sldNum" sz="quarter" idx="12"/>
          </p:nvPr>
        </p:nvSpPr>
        <p:spPr/>
        <p:txBody>
          <a:bodyPr/>
          <a:lstStyle/>
          <a:p>
            <a:fld id="{0BCFD7E3-097B-4EA1-B3F5-6B3DA117F2D5}" type="slidenum">
              <a:rPr lang="en-US" smtClean="0"/>
              <a:t>‹#›</a:t>
            </a:fld>
            <a:endParaRPr lang="en-US"/>
          </a:p>
        </p:txBody>
      </p:sp>
    </p:spTree>
    <p:extLst>
      <p:ext uri="{BB962C8B-B14F-4D97-AF65-F5344CB8AC3E}">
        <p14:creationId xmlns:p14="http://schemas.microsoft.com/office/powerpoint/2010/main" val="9610870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D24FBE-6BA7-4A98-AE13-A8424A62659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981BA71-D636-434F-A13C-ECA2011C7AA2}"/>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BA60984-FA80-40FC-B74C-604A48F45B90}"/>
              </a:ext>
            </a:extLst>
          </p:cNvPr>
          <p:cNvSpPr>
            <a:spLocks noGrp="1"/>
          </p:cNvSpPr>
          <p:nvPr>
            <p:ph type="dt" sz="half" idx="10"/>
          </p:nvPr>
        </p:nvSpPr>
        <p:spPr/>
        <p:txBody>
          <a:bodyPr/>
          <a:lstStyle/>
          <a:p>
            <a:fld id="{6283B300-84D2-4080-A524-F0E4865FD3B0}" type="datetimeFigureOut">
              <a:rPr lang="en-US" smtClean="0"/>
              <a:t>3/1/2020</a:t>
            </a:fld>
            <a:endParaRPr lang="en-US"/>
          </a:p>
        </p:txBody>
      </p:sp>
      <p:sp>
        <p:nvSpPr>
          <p:cNvPr id="5" name="Footer Placeholder 4">
            <a:extLst>
              <a:ext uri="{FF2B5EF4-FFF2-40B4-BE49-F238E27FC236}">
                <a16:creationId xmlns:a16="http://schemas.microsoft.com/office/drawing/2014/main" id="{F7FC34C5-5D04-4B52-9B3F-92640CC0876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9215B9E-EFC5-43D9-9FAB-3029D8C30D8D}"/>
              </a:ext>
            </a:extLst>
          </p:cNvPr>
          <p:cNvSpPr>
            <a:spLocks noGrp="1"/>
          </p:cNvSpPr>
          <p:nvPr>
            <p:ph type="sldNum" sz="quarter" idx="12"/>
          </p:nvPr>
        </p:nvSpPr>
        <p:spPr/>
        <p:txBody>
          <a:bodyPr/>
          <a:lstStyle/>
          <a:p>
            <a:fld id="{0BCFD7E3-097B-4EA1-B3F5-6B3DA117F2D5}" type="slidenum">
              <a:rPr lang="en-US" smtClean="0"/>
              <a:t>‹#›</a:t>
            </a:fld>
            <a:endParaRPr lang="en-US"/>
          </a:p>
        </p:txBody>
      </p:sp>
    </p:spTree>
    <p:extLst>
      <p:ext uri="{BB962C8B-B14F-4D97-AF65-F5344CB8AC3E}">
        <p14:creationId xmlns:p14="http://schemas.microsoft.com/office/powerpoint/2010/main" val="12200142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3201B5-93F2-498D-8A61-8A55DA9D7D42}"/>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37093A56-5FB7-463F-B748-9A72355B678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072E311D-3B1E-464C-8931-88F6FF499AB6}"/>
              </a:ext>
            </a:extLst>
          </p:cNvPr>
          <p:cNvSpPr>
            <a:spLocks noGrp="1"/>
          </p:cNvSpPr>
          <p:nvPr>
            <p:ph type="dt" sz="half" idx="10"/>
          </p:nvPr>
        </p:nvSpPr>
        <p:spPr/>
        <p:txBody>
          <a:bodyPr/>
          <a:lstStyle/>
          <a:p>
            <a:fld id="{6283B300-84D2-4080-A524-F0E4865FD3B0}" type="datetimeFigureOut">
              <a:rPr lang="en-US" smtClean="0"/>
              <a:t>3/1/2020</a:t>
            </a:fld>
            <a:endParaRPr lang="en-US"/>
          </a:p>
        </p:txBody>
      </p:sp>
      <p:sp>
        <p:nvSpPr>
          <p:cNvPr id="5" name="Footer Placeholder 4">
            <a:extLst>
              <a:ext uri="{FF2B5EF4-FFF2-40B4-BE49-F238E27FC236}">
                <a16:creationId xmlns:a16="http://schemas.microsoft.com/office/drawing/2014/main" id="{D0DA650B-7D91-4BFC-B58A-B28F804267F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30DB0E5-5EF4-499E-A3D9-BC87F472A68B}"/>
              </a:ext>
            </a:extLst>
          </p:cNvPr>
          <p:cNvSpPr>
            <a:spLocks noGrp="1"/>
          </p:cNvSpPr>
          <p:nvPr>
            <p:ph type="sldNum" sz="quarter" idx="12"/>
          </p:nvPr>
        </p:nvSpPr>
        <p:spPr/>
        <p:txBody>
          <a:bodyPr/>
          <a:lstStyle/>
          <a:p>
            <a:fld id="{0BCFD7E3-097B-4EA1-B3F5-6B3DA117F2D5}" type="slidenum">
              <a:rPr lang="en-US" smtClean="0"/>
              <a:t>‹#›</a:t>
            </a:fld>
            <a:endParaRPr lang="en-US"/>
          </a:p>
        </p:txBody>
      </p:sp>
    </p:spTree>
    <p:extLst>
      <p:ext uri="{BB962C8B-B14F-4D97-AF65-F5344CB8AC3E}">
        <p14:creationId xmlns:p14="http://schemas.microsoft.com/office/powerpoint/2010/main" val="23297946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592713-5E37-4A49-B96B-D000DCF1B40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2F4C4A2-6D23-4EBB-9B67-2D6DB75AD0E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75E19A06-63CC-489E-A5D8-994229F6C46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2C990BC5-EFF4-41D1-B6D0-4DEB62CFB713}"/>
              </a:ext>
            </a:extLst>
          </p:cNvPr>
          <p:cNvSpPr>
            <a:spLocks noGrp="1"/>
          </p:cNvSpPr>
          <p:nvPr>
            <p:ph type="dt" sz="half" idx="10"/>
          </p:nvPr>
        </p:nvSpPr>
        <p:spPr/>
        <p:txBody>
          <a:bodyPr/>
          <a:lstStyle/>
          <a:p>
            <a:fld id="{6283B300-84D2-4080-A524-F0E4865FD3B0}" type="datetimeFigureOut">
              <a:rPr lang="en-US" smtClean="0"/>
              <a:t>3/1/2020</a:t>
            </a:fld>
            <a:endParaRPr lang="en-US"/>
          </a:p>
        </p:txBody>
      </p:sp>
      <p:sp>
        <p:nvSpPr>
          <p:cNvPr id="6" name="Footer Placeholder 5">
            <a:extLst>
              <a:ext uri="{FF2B5EF4-FFF2-40B4-BE49-F238E27FC236}">
                <a16:creationId xmlns:a16="http://schemas.microsoft.com/office/drawing/2014/main" id="{09DA6B52-BB75-4743-B41F-561F5CB298D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E1F3837-BEA2-4B6A-B128-447CB321B5F0}"/>
              </a:ext>
            </a:extLst>
          </p:cNvPr>
          <p:cNvSpPr>
            <a:spLocks noGrp="1"/>
          </p:cNvSpPr>
          <p:nvPr>
            <p:ph type="sldNum" sz="quarter" idx="12"/>
          </p:nvPr>
        </p:nvSpPr>
        <p:spPr/>
        <p:txBody>
          <a:bodyPr/>
          <a:lstStyle/>
          <a:p>
            <a:fld id="{0BCFD7E3-097B-4EA1-B3F5-6B3DA117F2D5}" type="slidenum">
              <a:rPr lang="en-US" smtClean="0"/>
              <a:t>‹#›</a:t>
            </a:fld>
            <a:endParaRPr lang="en-US"/>
          </a:p>
        </p:txBody>
      </p:sp>
    </p:spTree>
    <p:extLst>
      <p:ext uri="{BB962C8B-B14F-4D97-AF65-F5344CB8AC3E}">
        <p14:creationId xmlns:p14="http://schemas.microsoft.com/office/powerpoint/2010/main" val="25987546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681AC8-DFE7-49E4-A390-871F896B2B26}"/>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6B72B966-7387-4C18-AF3B-3573389B880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05436805-290B-4C74-B255-2C8C10BEC65F}"/>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8131FA22-37C4-47AB-9893-5432D32A1F5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7231A29-6E95-4807-AB41-27C61F011B48}"/>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F0F985DE-F81C-447D-97AE-08481456C4E9}"/>
              </a:ext>
            </a:extLst>
          </p:cNvPr>
          <p:cNvSpPr>
            <a:spLocks noGrp="1"/>
          </p:cNvSpPr>
          <p:nvPr>
            <p:ph type="dt" sz="half" idx="10"/>
          </p:nvPr>
        </p:nvSpPr>
        <p:spPr/>
        <p:txBody>
          <a:bodyPr/>
          <a:lstStyle/>
          <a:p>
            <a:fld id="{6283B300-84D2-4080-A524-F0E4865FD3B0}" type="datetimeFigureOut">
              <a:rPr lang="en-US" smtClean="0"/>
              <a:t>3/1/2020</a:t>
            </a:fld>
            <a:endParaRPr lang="en-US"/>
          </a:p>
        </p:txBody>
      </p:sp>
      <p:sp>
        <p:nvSpPr>
          <p:cNvPr id="8" name="Footer Placeholder 7">
            <a:extLst>
              <a:ext uri="{FF2B5EF4-FFF2-40B4-BE49-F238E27FC236}">
                <a16:creationId xmlns:a16="http://schemas.microsoft.com/office/drawing/2014/main" id="{4F5CA056-8A8D-45D9-B967-A370523C473E}"/>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77557090-7B55-4535-9786-1313B1BC7C77}"/>
              </a:ext>
            </a:extLst>
          </p:cNvPr>
          <p:cNvSpPr>
            <a:spLocks noGrp="1"/>
          </p:cNvSpPr>
          <p:nvPr>
            <p:ph type="sldNum" sz="quarter" idx="12"/>
          </p:nvPr>
        </p:nvSpPr>
        <p:spPr/>
        <p:txBody>
          <a:bodyPr/>
          <a:lstStyle/>
          <a:p>
            <a:fld id="{0BCFD7E3-097B-4EA1-B3F5-6B3DA117F2D5}" type="slidenum">
              <a:rPr lang="en-US" smtClean="0"/>
              <a:t>‹#›</a:t>
            </a:fld>
            <a:endParaRPr lang="en-US"/>
          </a:p>
        </p:txBody>
      </p:sp>
    </p:spTree>
    <p:extLst>
      <p:ext uri="{BB962C8B-B14F-4D97-AF65-F5344CB8AC3E}">
        <p14:creationId xmlns:p14="http://schemas.microsoft.com/office/powerpoint/2010/main" val="5737634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384BFB-A6A9-45FF-84AE-3960811B19AC}"/>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149D3FDF-AF73-4EF9-9EEA-E81DE37EA048}"/>
              </a:ext>
            </a:extLst>
          </p:cNvPr>
          <p:cNvSpPr>
            <a:spLocks noGrp="1"/>
          </p:cNvSpPr>
          <p:nvPr>
            <p:ph type="dt" sz="half" idx="10"/>
          </p:nvPr>
        </p:nvSpPr>
        <p:spPr/>
        <p:txBody>
          <a:bodyPr/>
          <a:lstStyle/>
          <a:p>
            <a:fld id="{6283B300-84D2-4080-A524-F0E4865FD3B0}" type="datetimeFigureOut">
              <a:rPr lang="en-US" smtClean="0"/>
              <a:t>3/1/2020</a:t>
            </a:fld>
            <a:endParaRPr lang="en-US"/>
          </a:p>
        </p:txBody>
      </p:sp>
      <p:sp>
        <p:nvSpPr>
          <p:cNvPr id="4" name="Footer Placeholder 3">
            <a:extLst>
              <a:ext uri="{FF2B5EF4-FFF2-40B4-BE49-F238E27FC236}">
                <a16:creationId xmlns:a16="http://schemas.microsoft.com/office/drawing/2014/main" id="{D928601C-7EDE-48AF-ACB3-66F9CC3388D5}"/>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8A4BC472-3EF9-4B82-897C-72AB31700BF0}"/>
              </a:ext>
            </a:extLst>
          </p:cNvPr>
          <p:cNvSpPr>
            <a:spLocks noGrp="1"/>
          </p:cNvSpPr>
          <p:nvPr>
            <p:ph type="sldNum" sz="quarter" idx="12"/>
          </p:nvPr>
        </p:nvSpPr>
        <p:spPr/>
        <p:txBody>
          <a:bodyPr/>
          <a:lstStyle/>
          <a:p>
            <a:fld id="{0BCFD7E3-097B-4EA1-B3F5-6B3DA117F2D5}" type="slidenum">
              <a:rPr lang="en-US" smtClean="0"/>
              <a:t>‹#›</a:t>
            </a:fld>
            <a:endParaRPr lang="en-US"/>
          </a:p>
        </p:txBody>
      </p:sp>
    </p:spTree>
    <p:extLst>
      <p:ext uri="{BB962C8B-B14F-4D97-AF65-F5344CB8AC3E}">
        <p14:creationId xmlns:p14="http://schemas.microsoft.com/office/powerpoint/2010/main" val="30883639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9F9C8F6-BDFC-4D8B-9FBC-B0CCB6ABE0AA}"/>
              </a:ext>
            </a:extLst>
          </p:cNvPr>
          <p:cNvSpPr>
            <a:spLocks noGrp="1"/>
          </p:cNvSpPr>
          <p:nvPr>
            <p:ph type="dt" sz="half" idx="10"/>
          </p:nvPr>
        </p:nvSpPr>
        <p:spPr/>
        <p:txBody>
          <a:bodyPr/>
          <a:lstStyle/>
          <a:p>
            <a:fld id="{6283B300-84D2-4080-A524-F0E4865FD3B0}" type="datetimeFigureOut">
              <a:rPr lang="en-US" smtClean="0"/>
              <a:t>3/1/2020</a:t>
            </a:fld>
            <a:endParaRPr lang="en-US"/>
          </a:p>
        </p:txBody>
      </p:sp>
      <p:sp>
        <p:nvSpPr>
          <p:cNvPr id="3" name="Footer Placeholder 2">
            <a:extLst>
              <a:ext uri="{FF2B5EF4-FFF2-40B4-BE49-F238E27FC236}">
                <a16:creationId xmlns:a16="http://schemas.microsoft.com/office/drawing/2014/main" id="{78748A56-46DC-4F4D-BA8C-F88A68989D6A}"/>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3CFA48C9-E07C-47B0-9BC4-3F957FDCF47C}"/>
              </a:ext>
            </a:extLst>
          </p:cNvPr>
          <p:cNvSpPr>
            <a:spLocks noGrp="1"/>
          </p:cNvSpPr>
          <p:nvPr>
            <p:ph type="sldNum" sz="quarter" idx="12"/>
          </p:nvPr>
        </p:nvSpPr>
        <p:spPr/>
        <p:txBody>
          <a:bodyPr/>
          <a:lstStyle/>
          <a:p>
            <a:fld id="{0BCFD7E3-097B-4EA1-B3F5-6B3DA117F2D5}" type="slidenum">
              <a:rPr lang="en-US" smtClean="0"/>
              <a:t>‹#›</a:t>
            </a:fld>
            <a:endParaRPr lang="en-US"/>
          </a:p>
        </p:txBody>
      </p:sp>
    </p:spTree>
    <p:extLst>
      <p:ext uri="{BB962C8B-B14F-4D97-AF65-F5344CB8AC3E}">
        <p14:creationId xmlns:p14="http://schemas.microsoft.com/office/powerpoint/2010/main" val="27841841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ECE166-880A-4D9C-B548-623E864CFC0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0D9C6425-CD64-4557-B9BA-B4847EEC656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26FEBB43-90DD-401B-8840-6C4ED4A708D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5529868-38E8-43B9-B5F1-BC3CF222B00D}"/>
              </a:ext>
            </a:extLst>
          </p:cNvPr>
          <p:cNvSpPr>
            <a:spLocks noGrp="1"/>
          </p:cNvSpPr>
          <p:nvPr>
            <p:ph type="dt" sz="half" idx="10"/>
          </p:nvPr>
        </p:nvSpPr>
        <p:spPr/>
        <p:txBody>
          <a:bodyPr/>
          <a:lstStyle/>
          <a:p>
            <a:fld id="{6283B300-84D2-4080-A524-F0E4865FD3B0}" type="datetimeFigureOut">
              <a:rPr lang="en-US" smtClean="0"/>
              <a:t>3/1/2020</a:t>
            </a:fld>
            <a:endParaRPr lang="en-US"/>
          </a:p>
        </p:txBody>
      </p:sp>
      <p:sp>
        <p:nvSpPr>
          <p:cNvPr id="6" name="Footer Placeholder 5">
            <a:extLst>
              <a:ext uri="{FF2B5EF4-FFF2-40B4-BE49-F238E27FC236}">
                <a16:creationId xmlns:a16="http://schemas.microsoft.com/office/drawing/2014/main" id="{A7FC0978-3CB8-47CE-A608-372BF29E8AC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0CF1176-CFC6-4976-BB4E-5674DE3AC849}"/>
              </a:ext>
            </a:extLst>
          </p:cNvPr>
          <p:cNvSpPr>
            <a:spLocks noGrp="1"/>
          </p:cNvSpPr>
          <p:nvPr>
            <p:ph type="sldNum" sz="quarter" idx="12"/>
          </p:nvPr>
        </p:nvSpPr>
        <p:spPr/>
        <p:txBody>
          <a:bodyPr/>
          <a:lstStyle/>
          <a:p>
            <a:fld id="{0BCFD7E3-097B-4EA1-B3F5-6B3DA117F2D5}" type="slidenum">
              <a:rPr lang="en-US" smtClean="0"/>
              <a:t>‹#›</a:t>
            </a:fld>
            <a:endParaRPr lang="en-US"/>
          </a:p>
        </p:txBody>
      </p:sp>
    </p:spTree>
    <p:extLst>
      <p:ext uri="{BB962C8B-B14F-4D97-AF65-F5344CB8AC3E}">
        <p14:creationId xmlns:p14="http://schemas.microsoft.com/office/powerpoint/2010/main" val="4738323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662944-8B48-4C3D-9244-8A0C6808A67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E7E07EF4-5951-4127-9174-B4BDB8A4456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4B10D498-47FE-4B19-8B89-D8CFEAA9CCB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BA5F777-7013-4708-B648-C1B051FE04BF}"/>
              </a:ext>
            </a:extLst>
          </p:cNvPr>
          <p:cNvSpPr>
            <a:spLocks noGrp="1"/>
          </p:cNvSpPr>
          <p:nvPr>
            <p:ph type="dt" sz="half" idx="10"/>
          </p:nvPr>
        </p:nvSpPr>
        <p:spPr/>
        <p:txBody>
          <a:bodyPr/>
          <a:lstStyle/>
          <a:p>
            <a:fld id="{6283B300-84D2-4080-A524-F0E4865FD3B0}" type="datetimeFigureOut">
              <a:rPr lang="en-US" smtClean="0"/>
              <a:t>3/1/2020</a:t>
            </a:fld>
            <a:endParaRPr lang="en-US"/>
          </a:p>
        </p:txBody>
      </p:sp>
      <p:sp>
        <p:nvSpPr>
          <p:cNvPr id="6" name="Footer Placeholder 5">
            <a:extLst>
              <a:ext uri="{FF2B5EF4-FFF2-40B4-BE49-F238E27FC236}">
                <a16:creationId xmlns:a16="http://schemas.microsoft.com/office/drawing/2014/main" id="{21AEB558-6429-474C-AD58-FE87D2AD096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68EDF67-5223-448E-85EF-5AC64C4075E2}"/>
              </a:ext>
            </a:extLst>
          </p:cNvPr>
          <p:cNvSpPr>
            <a:spLocks noGrp="1"/>
          </p:cNvSpPr>
          <p:nvPr>
            <p:ph type="sldNum" sz="quarter" idx="12"/>
          </p:nvPr>
        </p:nvSpPr>
        <p:spPr/>
        <p:txBody>
          <a:bodyPr/>
          <a:lstStyle/>
          <a:p>
            <a:fld id="{0BCFD7E3-097B-4EA1-B3F5-6B3DA117F2D5}" type="slidenum">
              <a:rPr lang="en-US" smtClean="0"/>
              <a:t>‹#›</a:t>
            </a:fld>
            <a:endParaRPr lang="en-US"/>
          </a:p>
        </p:txBody>
      </p:sp>
    </p:spTree>
    <p:extLst>
      <p:ext uri="{BB962C8B-B14F-4D97-AF65-F5344CB8AC3E}">
        <p14:creationId xmlns:p14="http://schemas.microsoft.com/office/powerpoint/2010/main" val="27402567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31F1F45-F680-4D8E-AD7A-94F288F471A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9E9F3ED1-1BC9-48FE-833F-8AAEA91040C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0B7D200-8F2A-49A9-B64B-EFC0C34DBC6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283B300-84D2-4080-A524-F0E4865FD3B0}" type="datetimeFigureOut">
              <a:rPr lang="en-US" smtClean="0"/>
              <a:t>3/1/2020</a:t>
            </a:fld>
            <a:endParaRPr lang="en-US"/>
          </a:p>
        </p:txBody>
      </p:sp>
      <p:sp>
        <p:nvSpPr>
          <p:cNvPr id="5" name="Footer Placeholder 4">
            <a:extLst>
              <a:ext uri="{FF2B5EF4-FFF2-40B4-BE49-F238E27FC236}">
                <a16:creationId xmlns:a16="http://schemas.microsoft.com/office/drawing/2014/main" id="{F250D07A-E0C0-45BA-A626-4868E56CF48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03896561-DB78-4FA0-B81A-27A29FA6107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BCFD7E3-097B-4EA1-B3F5-6B3DA117F2D5}" type="slidenum">
              <a:rPr lang="en-US" smtClean="0"/>
              <a:t>‹#›</a:t>
            </a:fld>
            <a:endParaRPr lang="en-US"/>
          </a:p>
        </p:txBody>
      </p:sp>
    </p:spTree>
    <p:extLst>
      <p:ext uri="{BB962C8B-B14F-4D97-AF65-F5344CB8AC3E}">
        <p14:creationId xmlns:p14="http://schemas.microsoft.com/office/powerpoint/2010/main" val="244661128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6CB1CAE4-4FDB-4C57-9D10-69629A5511D5}"/>
              </a:ext>
            </a:extLst>
          </p:cNvPr>
          <p:cNvSpPr txBox="1"/>
          <p:nvPr/>
        </p:nvSpPr>
        <p:spPr>
          <a:xfrm>
            <a:off x="849855" y="2644170"/>
            <a:ext cx="10843708" cy="1569660"/>
          </a:xfrm>
          <a:prstGeom prst="rect">
            <a:avLst/>
          </a:prstGeom>
          <a:solidFill>
            <a:schemeClr val="tx1"/>
          </a:solidFill>
        </p:spPr>
        <p:txBody>
          <a:bodyPr wrap="square" rtlCol="0">
            <a:spAutoFit/>
          </a:bodyPr>
          <a:lstStyle/>
          <a:p>
            <a:pPr algn="ctr"/>
            <a:r>
              <a:rPr lang="en-US" sz="9600" dirty="0">
                <a:solidFill>
                  <a:schemeClr val="bg1"/>
                </a:solidFill>
              </a:rPr>
              <a:t>Hang in there!</a:t>
            </a:r>
          </a:p>
        </p:txBody>
      </p:sp>
    </p:spTree>
    <p:extLst>
      <p:ext uri="{BB962C8B-B14F-4D97-AF65-F5344CB8AC3E}">
        <p14:creationId xmlns:p14="http://schemas.microsoft.com/office/powerpoint/2010/main" val="294416449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C63F673E-12C6-4E76-BBA4-7C8C09EB5B9C}"/>
              </a:ext>
            </a:extLst>
          </p:cNvPr>
          <p:cNvSpPr/>
          <p:nvPr/>
        </p:nvSpPr>
        <p:spPr>
          <a:xfrm>
            <a:off x="1626544" y="2714392"/>
            <a:ext cx="9448997" cy="1200329"/>
          </a:xfrm>
          <a:prstGeom prst="rect">
            <a:avLst/>
          </a:prstGeom>
          <a:solidFill>
            <a:schemeClr val="tx1"/>
          </a:solidFill>
        </p:spPr>
        <p:txBody>
          <a:bodyPr wrap="none">
            <a:spAutoFit/>
          </a:bodyPr>
          <a:lstStyle/>
          <a:p>
            <a:pPr>
              <a:spcBef>
                <a:spcPts val="300"/>
              </a:spcBef>
              <a:spcAft>
                <a:spcPts val="300"/>
              </a:spcAft>
            </a:pPr>
            <a:r>
              <a:rPr lang="en-US" sz="7200" dirty="0">
                <a:solidFill>
                  <a:schemeClr val="bg1"/>
                </a:solidFill>
                <a:latin typeface="Verdana" panose="020B0604030504040204" pitchFamily="34" charset="0"/>
                <a:ea typeface="Verdana" panose="020B0604030504040204" pitchFamily="34" charset="0"/>
                <a:cs typeface="Verdana" panose="020B0604030504040204" pitchFamily="34" charset="0"/>
              </a:rPr>
              <a:t>YOU ARE GROWING</a:t>
            </a:r>
          </a:p>
        </p:txBody>
      </p:sp>
    </p:spTree>
    <p:extLst>
      <p:ext uri="{BB962C8B-B14F-4D97-AF65-F5344CB8AC3E}">
        <p14:creationId xmlns:p14="http://schemas.microsoft.com/office/powerpoint/2010/main" val="246770299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A3B84B3B-27A3-4AD7-AC61-ED1842759A54}"/>
              </a:ext>
            </a:extLst>
          </p:cNvPr>
          <p:cNvSpPr txBox="1"/>
          <p:nvPr/>
        </p:nvSpPr>
        <p:spPr>
          <a:xfrm>
            <a:off x="505609" y="473336"/>
            <a:ext cx="11144923" cy="2400657"/>
          </a:xfrm>
          <a:prstGeom prst="rect">
            <a:avLst/>
          </a:prstGeom>
          <a:solidFill>
            <a:schemeClr val="tx1"/>
          </a:solidFill>
        </p:spPr>
        <p:txBody>
          <a:bodyPr wrap="square" rtlCol="0">
            <a:spAutoFit/>
          </a:bodyPr>
          <a:lstStyle/>
          <a:p>
            <a:r>
              <a:rPr lang="x-none" sz="4400" dirty="0">
                <a:solidFill>
                  <a:schemeClr val="bg1"/>
                </a:solidFill>
              </a:rPr>
              <a:t>(19)  'I know your deeds, and your love and faith and service and perseverance, and that your deeds of late are greater than at first.</a:t>
            </a:r>
            <a:endParaRPr lang="en-US" sz="4400" dirty="0">
              <a:solidFill>
                <a:schemeClr val="bg1"/>
              </a:solidFill>
            </a:endParaRPr>
          </a:p>
          <a:p>
            <a:endParaRPr lang="en-US" dirty="0"/>
          </a:p>
        </p:txBody>
      </p:sp>
    </p:spTree>
    <p:extLst>
      <p:ext uri="{BB962C8B-B14F-4D97-AF65-F5344CB8AC3E}">
        <p14:creationId xmlns:p14="http://schemas.microsoft.com/office/powerpoint/2010/main" val="281969961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C3062D44-A456-49B9-B121-1FA03A164B78}"/>
              </a:ext>
            </a:extLst>
          </p:cNvPr>
          <p:cNvSpPr txBox="1"/>
          <p:nvPr/>
        </p:nvSpPr>
        <p:spPr>
          <a:xfrm>
            <a:off x="387275" y="430306"/>
            <a:ext cx="11252499" cy="2831544"/>
          </a:xfrm>
          <a:prstGeom prst="rect">
            <a:avLst/>
          </a:prstGeom>
          <a:solidFill>
            <a:schemeClr val="tx1"/>
          </a:solidFill>
        </p:spPr>
        <p:txBody>
          <a:bodyPr wrap="square" rtlCol="0">
            <a:spAutoFit/>
          </a:bodyPr>
          <a:lstStyle/>
          <a:p>
            <a:r>
              <a:rPr lang="x-none" sz="4000" dirty="0">
                <a:solidFill>
                  <a:schemeClr val="bg1"/>
                </a:solidFill>
              </a:rPr>
              <a:t>2Pe 1:5-10</a:t>
            </a:r>
            <a:endParaRPr lang="en-US" sz="4000" dirty="0">
              <a:solidFill>
                <a:schemeClr val="bg1"/>
              </a:solidFill>
            </a:endParaRPr>
          </a:p>
          <a:p>
            <a:r>
              <a:rPr lang="x-none" sz="4000" dirty="0">
                <a:solidFill>
                  <a:schemeClr val="bg1"/>
                </a:solidFill>
              </a:rPr>
              <a:t>(5)  Now for this very reason also, applying all diligence, in your faith supply moral excellence, and in </a:t>
            </a:r>
            <a:r>
              <a:rPr lang="x-none" sz="4000" i="1" dirty="0">
                <a:solidFill>
                  <a:schemeClr val="bg1"/>
                </a:solidFill>
              </a:rPr>
              <a:t>your</a:t>
            </a:r>
            <a:r>
              <a:rPr lang="x-none" sz="4000" dirty="0">
                <a:solidFill>
                  <a:schemeClr val="bg1"/>
                </a:solidFill>
              </a:rPr>
              <a:t> moral excellence, knowledge,</a:t>
            </a:r>
            <a:endParaRPr lang="en-US" sz="4000" dirty="0">
              <a:solidFill>
                <a:schemeClr val="bg1"/>
              </a:solidFill>
            </a:endParaRPr>
          </a:p>
          <a:p>
            <a:endParaRPr lang="en-US" dirty="0"/>
          </a:p>
        </p:txBody>
      </p:sp>
    </p:spTree>
    <p:extLst>
      <p:ext uri="{BB962C8B-B14F-4D97-AF65-F5344CB8AC3E}">
        <p14:creationId xmlns:p14="http://schemas.microsoft.com/office/powerpoint/2010/main" val="170650269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107EA8E-E1BB-47DA-BBB2-9B108F671CEC}"/>
              </a:ext>
            </a:extLst>
          </p:cNvPr>
          <p:cNvSpPr txBox="1"/>
          <p:nvPr/>
        </p:nvSpPr>
        <p:spPr>
          <a:xfrm>
            <a:off x="451821" y="527125"/>
            <a:ext cx="11058861" cy="3754874"/>
          </a:xfrm>
          <a:prstGeom prst="rect">
            <a:avLst/>
          </a:prstGeom>
          <a:solidFill>
            <a:schemeClr val="tx1"/>
          </a:solidFill>
        </p:spPr>
        <p:txBody>
          <a:bodyPr wrap="square" rtlCol="0">
            <a:spAutoFit/>
          </a:bodyPr>
          <a:lstStyle/>
          <a:p>
            <a:r>
              <a:rPr lang="x-none" sz="4400" dirty="0">
                <a:solidFill>
                  <a:schemeClr val="bg1"/>
                </a:solidFill>
              </a:rPr>
              <a:t>(6)  and in </a:t>
            </a:r>
            <a:r>
              <a:rPr lang="x-none" sz="4400" i="1" dirty="0">
                <a:solidFill>
                  <a:schemeClr val="bg1"/>
                </a:solidFill>
              </a:rPr>
              <a:t>your</a:t>
            </a:r>
            <a:r>
              <a:rPr lang="x-none" sz="4400" dirty="0">
                <a:solidFill>
                  <a:schemeClr val="bg1"/>
                </a:solidFill>
              </a:rPr>
              <a:t> knowledge, self-control, and in </a:t>
            </a:r>
            <a:r>
              <a:rPr lang="x-none" sz="4400" i="1" dirty="0">
                <a:solidFill>
                  <a:schemeClr val="bg1"/>
                </a:solidFill>
              </a:rPr>
              <a:t>your</a:t>
            </a:r>
            <a:r>
              <a:rPr lang="x-none" sz="4400" dirty="0">
                <a:solidFill>
                  <a:schemeClr val="bg1"/>
                </a:solidFill>
              </a:rPr>
              <a:t> self-control, perseverance, and in </a:t>
            </a:r>
            <a:r>
              <a:rPr lang="x-none" sz="4400" i="1" dirty="0">
                <a:solidFill>
                  <a:schemeClr val="bg1"/>
                </a:solidFill>
              </a:rPr>
              <a:t>your</a:t>
            </a:r>
            <a:r>
              <a:rPr lang="x-none" sz="4400" dirty="0">
                <a:solidFill>
                  <a:schemeClr val="bg1"/>
                </a:solidFill>
              </a:rPr>
              <a:t> perseverance, godliness,</a:t>
            </a:r>
            <a:endParaRPr lang="en-US" sz="4400" dirty="0">
              <a:solidFill>
                <a:schemeClr val="bg1"/>
              </a:solidFill>
            </a:endParaRPr>
          </a:p>
          <a:p>
            <a:r>
              <a:rPr lang="x-none" sz="4400" dirty="0">
                <a:solidFill>
                  <a:schemeClr val="bg1"/>
                </a:solidFill>
              </a:rPr>
              <a:t>(7)  and in </a:t>
            </a:r>
            <a:r>
              <a:rPr lang="x-none" sz="4400" i="1" dirty="0">
                <a:solidFill>
                  <a:schemeClr val="bg1"/>
                </a:solidFill>
              </a:rPr>
              <a:t>your</a:t>
            </a:r>
            <a:r>
              <a:rPr lang="x-none" sz="4400" dirty="0">
                <a:solidFill>
                  <a:schemeClr val="bg1"/>
                </a:solidFill>
              </a:rPr>
              <a:t> godliness, brotherly kindness, and in </a:t>
            </a:r>
            <a:r>
              <a:rPr lang="x-none" sz="4400" i="1" dirty="0">
                <a:solidFill>
                  <a:schemeClr val="bg1"/>
                </a:solidFill>
              </a:rPr>
              <a:t>your</a:t>
            </a:r>
            <a:r>
              <a:rPr lang="x-none" sz="4400" dirty="0">
                <a:solidFill>
                  <a:schemeClr val="bg1"/>
                </a:solidFill>
              </a:rPr>
              <a:t> brotherly kindness, love.</a:t>
            </a:r>
            <a:endParaRPr lang="en-US" sz="4400" dirty="0">
              <a:solidFill>
                <a:schemeClr val="bg1"/>
              </a:solidFill>
            </a:endParaRPr>
          </a:p>
          <a:p>
            <a:endParaRPr lang="en-US" dirty="0"/>
          </a:p>
        </p:txBody>
      </p:sp>
    </p:spTree>
    <p:extLst>
      <p:ext uri="{BB962C8B-B14F-4D97-AF65-F5344CB8AC3E}">
        <p14:creationId xmlns:p14="http://schemas.microsoft.com/office/powerpoint/2010/main" val="342684660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FDDF96EB-3D46-4E15-993A-E1C38EC0B774}"/>
              </a:ext>
            </a:extLst>
          </p:cNvPr>
          <p:cNvSpPr txBox="1"/>
          <p:nvPr/>
        </p:nvSpPr>
        <p:spPr>
          <a:xfrm>
            <a:off x="516367" y="494852"/>
            <a:ext cx="11037346" cy="5109091"/>
          </a:xfrm>
          <a:prstGeom prst="rect">
            <a:avLst/>
          </a:prstGeom>
          <a:solidFill>
            <a:schemeClr val="tx1"/>
          </a:solidFill>
        </p:spPr>
        <p:txBody>
          <a:bodyPr wrap="square" rtlCol="0">
            <a:spAutoFit/>
          </a:bodyPr>
          <a:lstStyle/>
          <a:p>
            <a:r>
              <a:rPr lang="x-none" sz="4400" dirty="0">
                <a:solidFill>
                  <a:schemeClr val="bg1"/>
                </a:solidFill>
              </a:rPr>
              <a:t>(8)  For if these </a:t>
            </a:r>
            <a:r>
              <a:rPr lang="x-none" sz="4400" i="1" dirty="0">
                <a:solidFill>
                  <a:schemeClr val="bg1"/>
                </a:solidFill>
              </a:rPr>
              <a:t>qualities</a:t>
            </a:r>
            <a:r>
              <a:rPr lang="x-none" sz="4400" dirty="0">
                <a:solidFill>
                  <a:schemeClr val="bg1"/>
                </a:solidFill>
              </a:rPr>
              <a:t> are yours and are increasing, they render you neither useless nor unfruitful in the true knowledge of our Lord Jesus Christ.</a:t>
            </a:r>
            <a:endParaRPr lang="en-US" sz="4400" dirty="0">
              <a:solidFill>
                <a:schemeClr val="bg1"/>
              </a:solidFill>
            </a:endParaRPr>
          </a:p>
          <a:p>
            <a:r>
              <a:rPr lang="x-none" sz="4400" dirty="0">
                <a:solidFill>
                  <a:schemeClr val="bg1"/>
                </a:solidFill>
              </a:rPr>
              <a:t>(9)  For he who lacks these </a:t>
            </a:r>
            <a:r>
              <a:rPr lang="x-none" sz="4400" i="1" dirty="0">
                <a:solidFill>
                  <a:schemeClr val="bg1"/>
                </a:solidFill>
              </a:rPr>
              <a:t>qualities</a:t>
            </a:r>
            <a:r>
              <a:rPr lang="x-none" sz="4400" dirty="0">
                <a:solidFill>
                  <a:schemeClr val="bg1"/>
                </a:solidFill>
              </a:rPr>
              <a:t> is blind </a:t>
            </a:r>
            <a:r>
              <a:rPr lang="x-none" sz="4400" i="1" dirty="0">
                <a:solidFill>
                  <a:schemeClr val="bg1"/>
                </a:solidFill>
              </a:rPr>
              <a:t>or</a:t>
            </a:r>
            <a:r>
              <a:rPr lang="x-none" sz="4400" dirty="0">
                <a:solidFill>
                  <a:schemeClr val="bg1"/>
                </a:solidFill>
              </a:rPr>
              <a:t> short-sighted, having forgotten </a:t>
            </a:r>
            <a:r>
              <a:rPr lang="x-none" sz="4400" i="1" dirty="0">
                <a:solidFill>
                  <a:schemeClr val="bg1"/>
                </a:solidFill>
              </a:rPr>
              <a:t>his</a:t>
            </a:r>
            <a:r>
              <a:rPr lang="x-none" sz="4400" dirty="0">
                <a:solidFill>
                  <a:schemeClr val="bg1"/>
                </a:solidFill>
              </a:rPr>
              <a:t> purification from his former sins.</a:t>
            </a:r>
            <a:endParaRPr lang="en-US" sz="4400" dirty="0">
              <a:solidFill>
                <a:schemeClr val="bg1"/>
              </a:solidFill>
            </a:endParaRPr>
          </a:p>
          <a:p>
            <a:endParaRPr lang="en-US" dirty="0"/>
          </a:p>
        </p:txBody>
      </p:sp>
    </p:spTree>
    <p:extLst>
      <p:ext uri="{BB962C8B-B14F-4D97-AF65-F5344CB8AC3E}">
        <p14:creationId xmlns:p14="http://schemas.microsoft.com/office/powerpoint/2010/main" val="116415834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36AFA9F3-8564-48E6-8330-AC61A3B61926}"/>
              </a:ext>
            </a:extLst>
          </p:cNvPr>
          <p:cNvSpPr txBox="1"/>
          <p:nvPr/>
        </p:nvSpPr>
        <p:spPr>
          <a:xfrm>
            <a:off x="441064" y="365760"/>
            <a:ext cx="11134164" cy="3077766"/>
          </a:xfrm>
          <a:prstGeom prst="rect">
            <a:avLst/>
          </a:prstGeom>
          <a:solidFill>
            <a:schemeClr val="tx1"/>
          </a:solidFill>
        </p:spPr>
        <p:txBody>
          <a:bodyPr wrap="square" rtlCol="0">
            <a:spAutoFit/>
          </a:bodyPr>
          <a:lstStyle/>
          <a:p>
            <a:r>
              <a:rPr lang="x-none" sz="4400" dirty="0">
                <a:solidFill>
                  <a:schemeClr val="bg1"/>
                </a:solidFill>
              </a:rPr>
              <a:t>(10)  Therefore, brethren, be all the more diligent to make certain about His calling and choosing you; for as long as you practice these things, you will never stumble;</a:t>
            </a:r>
            <a:endParaRPr lang="en-US" sz="4400" dirty="0">
              <a:solidFill>
                <a:schemeClr val="bg1"/>
              </a:solidFill>
            </a:endParaRPr>
          </a:p>
          <a:p>
            <a:endParaRPr lang="en-US" dirty="0"/>
          </a:p>
        </p:txBody>
      </p:sp>
    </p:spTree>
    <p:extLst>
      <p:ext uri="{BB962C8B-B14F-4D97-AF65-F5344CB8AC3E}">
        <p14:creationId xmlns:p14="http://schemas.microsoft.com/office/powerpoint/2010/main" val="373359116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B5563E37-965C-40EB-9718-B609B52CB11F}"/>
              </a:ext>
            </a:extLst>
          </p:cNvPr>
          <p:cNvSpPr txBox="1"/>
          <p:nvPr/>
        </p:nvSpPr>
        <p:spPr>
          <a:xfrm>
            <a:off x="430306" y="451821"/>
            <a:ext cx="11005073" cy="3754874"/>
          </a:xfrm>
          <a:prstGeom prst="rect">
            <a:avLst/>
          </a:prstGeom>
          <a:solidFill>
            <a:schemeClr val="tx1"/>
          </a:solidFill>
        </p:spPr>
        <p:txBody>
          <a:bodyPr wrap="square" rtlCol="0">
            <a:spAutoFit/>
          </a:bodyPr>
          <a:lstStyle/>
          <a:p>
            <a:r>
              <a:rPr lang="x-none" sz="4400" dirty="0">
                <a:solidFill>
                  <a:schemeClr val="bg1"/>
                </a:solidFill>
              </a:rPr>
              <a:t>1Pe 2:2-3</a:t>
            </a:r>
            <a:endParaRPr lang="en-US" sz="4400" dirty="0">
              <a:solidFill>
                <a:schemeClr val="bg1"/>
              </a:solidFill>
            </a:endParaRPr>
          </a:p>
          <a:p>
            <a:r>
              <a:rPr lang="x-none" sz="4400" dirty="0">
                <a:solidFill>
                  <a:schemeClr val="bg1"/>
                </a:solidFill>
              </a:rPr>
              <a:t>(2)  like newborn babies, long for the pure milk of the word, so that by it you may grow in respect to salvation,</a:t>
            </a:r>
            <a:endParaRPr lang="en-US" sz="4400" dirty="0">
              <a:solidFill>
                <a:schemeClr val="bg1"/>
              </a:solidFill>
            </a:endParaRPr>
          </a:p>
          <a:p>
            <a:r>
              <a:rPr lang="x-none" sz="4400" dirty="0">
                <a:solidFill>
                  <a:schemeClr val="bg1"/>
                </a:solidFill>
              </a:rPr>
              <a:t>(3)  if you have tasted the kindness of the Lord.</a:t>
            </a:r>
            <a:endParaRPr lang="en-US" sz="4400" dirty="0">
              <a:solidFill>
                <a:schemeClr val="bg1"/>
              </a:solidFill>
            </a:endParaRPr>
          </a:p>
          <a:p>
            <a:endParaRPr lang="en-US" dirty="0"/>
          </a:p>
        </p:txBody>
      </p:sp>
    </p:spTree>
    <p:extLst>
      <p:ext uri="{BB962C8B-B14F-4D97-AF65-F5344CB8AC3E}">
        <p14:creationId xmlns:p14="http://schemas.microsoft.com/office/powerpoint/2010/main" val="293247321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F8B2D52F-EE5E-463C-AC01-36460898AEB6}"/>
              </a:ext>
            </a:extLst>
          </p:cNvPr>
          <p:cNvSpPr txBox="1"/>
          <p:nvPr/>
        </p:nvSpPr>
        <p:spPr>
          <a:xfrm>
            <a:off x="451821" y="430306"/>
            <a:ext cx="11069619" cy="6463308"/>
          </a:xfrm>
          <a:prstGeom prst="rect">
            <a:avLst/>
          </a:prstGeom>
          <a:solidFill>
            <a:schemeClr val="tx1"/>
          </a:solidFill>
        </p:spPr>
        <p:txBody>
          <a:bodyPr wrap="square" rtlCol="0">
            <a:spAutoFit/>
          </a:bodyPr>
          <a:lstStyle/>
          <a:p>
            <a:r>
              <a:rPr lang="x-none" sz="4400" dirty="0">
                <a:solidFill>
                  <a:schemeClr val="bg1"/>
                </a:solidFill>
              </a:rPr>
              <a:t>2Pe 3:17-18</a:t>
            </a:r>
            <a:endParaRPr lang="en-US" sz="4400" dirty="0">
              <a:solidFill>
                <a:schemeClr val="bg1"/>
              </a:solidFill>
            </a:endParaRPr>
          </a:p>
          <a:p>
            <a:r>
              <a:rPr lang="x-none" sz="4400" dirty="0">
                <a:solidFill>
                  <a:schemeClr val="bg1"/>
                </a:solidFill>
              </a:rPr>
              <a:t>(17)  You therefore, beloved, knowing this beforehand, be on your guard so that you are not carried away by the error of unprincipled men and fall from your own steadfastness,</a:t>
            </a:r>
            <a:endParaRPr lang="en-US" sz="4400" dirty="0">
              <a:solidFill>
                <a:schemeClr val="bg1"/>
              </a:solidFill>
            </a:endParaRPr>
          </a:p>
          <a:p>
            <a:r>
              <a:rPr lang="x-none" sz="4400" dirty="0">
                <a:solidFill>
                  <a:schemeClr val="bg1"/>
                </a:solidFill>
              </a:rPr>
              <a:t>(18)  but grow in the grace and knowledge of our Lord and Savior Jesus Christ. To Him </a:t>
            </a:r>
            <a:r>
              <a:rPr lang="x-none" sz="4400" i="1" dirty="0">
                <a:solidFill>
                  <a:schemeClr val="bg1"/>
                </a:solidFill>
              </a:rPr>
              <a:t>be</a:t>
            </a:r>
            <a:r>
              <a:rPr lang="x-none" sz="4400" dirty="0">
                <a:solidFill>
                  <a:schemeClr val="bg1"/>
                </a:solidFill>
              </a:rPr>
              <a:t> the glory, both now and to the day of eternity. Amen.</a:t>
            </a:r>
            <a:endParaRPr lang="en-US" sz="4400" dirty="0">
              <a:solidFill>
                <a:schemeClr val="bg1"/>
              </a:solidFill>
            </a:endParaRPr>
          </a:p>
          <a:p>
            <a:endParaRPr lang="en-US" dirty="0"/>
          </a:p>
        </p:txBody>
      </p:sp>
    </p:spTree>
    <p:extLst>
      <p:ext uri="{BB962C8B-B14F-4D97-AF65-F5344CB8AC3E}">
        <p14:creationId xmlns:p14="http://schemas.microsoft.com/office/powerpoint/2010/main" val="235605505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E24AE231-53F2-4A9C-AF0B-D488AF4B50E2}"/>
              </a:ext>
            </a:extLst>
          </p:cNvPr>
          <p:cNvSpPr txBox="1"/>
          <p:nvPr/>
        </p:nvSpPr>
        <p:spPr>
          <a:xfrm>
            <a:off x="763794" y="2873021"/>
            <a:ext cx="10919011" cy="1723549"/>
          </a:xfrm>
          <a:prstGeom prst="rect">
            <a:avLst/>
          </a:prstGeom>
          <a:solidFill>
            <a:schemeClr val="tx1"/>
          </a:solidFill>
        </p:spPr>
        <p:txBody>
          <a:bodyPr wrap="square" rtlCol="0">
            <a:spAutoFit/>
          </a:bodyPr>
          <a:lstStyle/>
          <a:p>
            <a:pPr algn="ctr"/>
            <a:r>
              <a:rPr lang="en-US" sz="8800" dirty="0">
                <a:solidFill>
                  <a:schemeClr val="bg1"/>
                </a:solidFill>
              </a:rPr>
              <a:t>YOU WILL TOLERATE</a:t>
            </a:r>
          </a:p>
          <a:p>
            <a:endParaRPr lang="en-US" dirty="0">
              <a:solidFill>
                <a:schemeClr val="bg1"/>
              </a:solidFill>
            </a:endParaRPr>
          </a:p>
        </p:txBody>
      </p:sp>
    </p:spTree>
    <p:extLst>
      <p:ext uri="{BB962C8B-B14F-4D97-AF65-F5344CB8AC3E}">
        <p14:creationId xmlns:p14="http://schemas.microsoft.com/office/powerpoint/2010/main" val="245606313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5CE74CF6-7538-4F9C-99FB-411F608F6BB9}"/>
              </a:ext>
            </a:extLst>
          </p:cNvPr>
          <p:cNvSpPr txBox="1"/>
          <p:nvPr/>
        </p:nvSpPr>
        <p:spPr>
          <a:xfrm>
            <a:off x="484094" y="430306"/>
            <a:ext cx="10994315" cy="5109091"/>
          </a:xfrm>
          <a:prstGeom prst="rect">
            <a:avLst/>
          </a:prstGeom>
          <a:solidFill>
            <a:schemeClr val="tx1"/>
          </a:solidFill>
        </p:spPr>
        <p:txBody>
          <a:bodyPr wrap="square" rtlCol="0">
            <a:spAutoFit/>
          </a:bodyPr>
          <a:lstStyle/>
          <a:p>
            <a:r>
              <a:rPr lang="x-none" sz="4400" dirty="0">
                <a:solidFill>
                  <a:schemeClr val="bg1"/>
                </a:solidFill>
              </a:rPr>
              <a:t>(20)  'But I have </a:t>
            </a:r>
            <a:r>
              <a:rPr lang="x-none" sz="4400" i="1" dirty="0">
                <a:solidFill>
                  <a:schemeClr val="bg1"/>
                </a:solidFill>
              </a:rPr>
              <a:t>this</a:t>
            </a:r>
            <a:r>
              <a:rPr lang="x-none" sz="4400" dirty="0">
                <a:solidFill>
                  <a:schemeClr val="bg1"/>
                </a:solidFill>
              </a:rPr>
              <a:t> against you, that you tolerate the woman Jezebel, who calls herself a prophetess, and she teaches and leads My bond-servants astray so that they commit </a:t>
            </a:r>
            <a:r>
              <a:rPr lang="x-none" sz="4400" i="1" dirty="0">
                <a:solidFill>
                  <a:schemeClr val="bg1"/>
                </a:solidFill>
              </a:rPr>
              <a:t>acts of</a:t>
            </a:r>
            <a:r>
              <a:rPr lang="x-none" sz="4400" dirty="0">
                <a:solidFill>
                  <a:schemeClr val="bg1"/>
                </a:solidFill>
              </a:rPr>
              <a:t> immorality and eat things sacrificed to idols.</a:t>
            </a:r>
            <a:endParaRPr lang="en-US" sz="4400" dirty="0">
              <a:solidFill>
                <a:schemeClr val="bg1"/>
              </a:solidFill>
            </a:endParaRPr>
          </a:p>
          <a:p>
            <a:r>
              <a:rPr lang="x-none" sz="4400" dirty="0">
                <a:solidFill>
                  <a:schemeClr val="bg1"/>
                </a:solidFill>
              </a:rPr>
              <a:t>(21)  'I gave her time to repent, and she does not want to repent of her immorality.</a:t>
            </a:r>
            <a:endParaRPr lang="en-US" sz="4400" dirty="0">
              <a:solidFill>
                <a:schemeClr val="bg1"/>
              </a:solidFill>
            </a:endParaRPr>
          </a:p>
          <a:p>
            <a:endParaRPr lang="en-US" dirty="0"/>
          </a:p>
        </p:txBody>
      </p:sp>
    </p:spTree>
    <p:extLst>
      <p:ext uri="{BB962C8B-B14F-4D97-AF65-F5344CB8AC3E}">
        <p14:creationId xmlns:p14="http://schemas.microsoft.com/office/powerpoint/2010/main" val="15997096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CE5348F0-7F06-477B-A886-CBB2423B4334}"/>
              </a:ext>
            </a:extLst>
          </p:cNvPr>
          <p:cNvSpPr txBox="1"/>
          <p:nvPr/>
        </p:nvSpPr>
        <p:spPr>
          <a:xfrm>
            <a:off x="355002" y="419548"/>
            <a:ext cx="11370833" cy="4062651"/>
          </a:xfrm>
          <a:prstGeom prst="rect">
            <a:avLst/>
          </a:prstGeom>
          <a:solidFill>
            <a:schemeClr val="tx1"/>
          </a:solidFill>
        </p:spPr>
        <p:txBody>
          <a:bodyPr wrap="square" rtlCol="0">
            <a:spAutoFit/>
          </a:bodyPr>
          <a:lstStyle/>
          <a:p>
            <a:r>
              <a:rPr lang="x-none" sz="4000" dirty="0">
                <a:solidFill>
                  <a:schemeClr val="bg1"/>
                </a:solidFill>
              </a:rPr>
              <a:t>(18)  "And to the angel of the church in Thyatira write: The Son of God, who has eyes like a flame of fire, and His feet are like burnished bronze, says this:</a:t>
            </a:r>
            <a:endParaRPr lang="en-US" sz="4000" dirty="0">
              <a:solidFill>
                <a:schemeClr val="bg1"/>
              </a:solidFill>
            </a:endParaRPr>
          </a:p>
          <a:p>
            <a:r>
              <a:rPr lang="x-none" sz="4000" dirty="0">
                <a:solidFill>
                  <a:schemeClr val="bg1"/>
                </a:solidFill>
              </a:rPr>
              <a:t>(19)  'I know your deeds, and your love and faith and service and perseverance, and that your deeds of late are greater than at first.</a:t>
            </a:r>
            <a:endParaRPr lang="en-US" sz="4000" dirty="0">
              <a:solidFill>
                <a:schemeClr val="bg1"/>
              </a:solidFill>
            </a:endParaRPr>
          </a:p>
          <a:p>
            <a:endParaRPr lang="en-US" dirty="0"/>
          </a:p>
        </p:txBody>
      </p:sp>
    </p:spTree>
    <p:extLst>
      <p:ext uri="{BB962C8B-B14F-4D97-AF65-F5344CB8AC3E}">
        <p14:creationId xmlns:p14="http://schemas.microsoft.com/office/powerpoint/2010/main" val="238659272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D0F31B5E-A96A-41C6-AB7A-EB929F8AC216}"/>
              </a:ext>
            </a:extLst>
          </p:cNvPr>
          <p:cNvSpPr txBox="1"/>
          <p:nvPr/>
        </p:nvSpPr>
        <p:spPr>
          <a:xfrm>
            <a:off x="494852" y="430306"/>
            <a:ext cx="11123407" cy="5786199"/>
          </a:xfrm>
          <a:prstGeom prst="rect">
            <a:avLst/>
          </a:prstGeom>
          <a:solidFill>
            <a:schemeClr val="tx1"/>
          </a:solidFill>
        </p:spPr>
        <p:txBody>
          <a:bodyPr wrap="square" rtlCol="0">
            <a:spAutoFit/>
          </a:bodyPr>
          <a:lstStyle/>
          <a:p>
            <a:r>
              <a:rPr lang="x-none" sz="4400" dirty="0">
                <a:solidFill>
                  <a:schemeClr val="bg1"/>
                </a:solidFill>
              </a:rPr>
              <a:t>1Ki 21:25-26</a:t>
            </a:r>
            <a:endParaRPr lang="en-US" sz="4400" dirty="0">
              <a:solidFill>
                <a:schemeClr val="bg1"/>
              </a:solidFill>
            </a:endParaRPr>
          </a:p>
          <a:p>
            <a:r>
              <a:rPr lang="x-none" sz="4400" dirty="0">
                <a:solidFill>
                  <a:schemeClr val="bg1"/>
                </a:solidFill>
              </a:rPr>
              <a:t>(25)  Surely there was no one like Ahab who sold himself to do evil in the sight of the LORD, because Jezebel his wife incited him.</a:t>
            </a:r>
            <a:endParaRPr lang="en-US" sz="4400" dirty="0">
              <a:solidFill>
                <a:schemeClr val="bg1"/>
              </a:solidFill>
            </a:endParaRPr>
          </a:p>
          <a:p>
            <a:r>
              <a:rPr lang="x-none" sz="4400" dirty="0">
                <a:solidFill>
                  <a:schemeClr val="bg1"/>
                </a:solidFill>
              </a:rPr>
              <a:t>(26)  He acted very abominably in following idols, according to all that the Amorites had done, whom the LORD cast out before the sons of Israel.</a:t>
            </a:r>
            <a:endParaRPr lang="en-US" sz="4400" dirty="0">
              <a:solidFill>
                <a:schemeClr val="bg1"/>
              </a:solidFill>
            </a:endParaRPr>
          </a:p>
          <a:p>
            <a:endParaRPr lang="en-US" dirty="0"/>
          </a:p>
        </p:txBody>
      </p:sp>
    </p:spTree>
    <p:extLst>
      <p:ext uri="{BB962C8B-B14F-4D97-AF65-F5344CB8AC3E}">
        <p14:creationId xmlns:p14="http://schemas.microsoft.com/office/powerpoint/2010/main" val="28836406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3082430-BAA2-4203-A4D9-CCCAF16D430F}"/>
              </a:ext>
            </a:extLst>
          </p:cNvPr>
          <p:cNvSpPr txBox="1"/>
          <p:nvPr/>
        </p:nvSpPr>
        <p:spPr>
          <a:xfrm>
            <a:off x="516367" y="494852"/>
            <a:ext cx="10886739" cy="5786199"/>
          </a:xfrm>
          <a:prstGeom prst="rect">
            <a:avLst/>
          </a:prstGeom>
          <a:solidFill>
            <a:schemeClr val="tx1"/>
          </a:solidFill>
        </p:spPr>
        <p:txBody>
          <a:bodyPr wrap="square" rtlCol="0">
            <a:spAutoFit/>
          </a:bodyPr>
          <a:lstStyle/>
          <a:p>
            <a:r>
              <a:rPr lang="x-none" sz="4400" dirty="0">
                <a:solidFill>
                  <a:schemeClr val="bg1"/>
                </a:solidFill>
              </a:rPr>
              <a:t>Act 20:28-31</a:t>
            </a:r>
            <a:endParaRPr lang="en-US" sz="4400" dirty="0">
              <a:solidFill>
                <a:schemeClr val="bg1"/>
              </a:solidFill>
            </a:endParaRPr>
          </a:p>
          <a:p>
            <a:r>
              <a:rPr lang="x-none" sz="4400" dirty="0">
                <a:solidFill>
                  <a:schemeClr val="bg1"/>
                </a:solidFill>
              </a:rPr>
              <a:t>(28)  "Be on guard for yourselves and for all the flock, among which the Holy Spirit has made you overseers, to shepherd the church of God which He purchased with His own blood.</a:t>
            </a:r>
            <a:endParaRPr lang="en-US" sz="4400" dirty="0">
              <a:solidFill>
                <a:schemeClr val="bg1"/>
              </a:solidFill>
            </a:endParaRPr>
          </a:p>
          <a:p>
            <a:r>
              <a:rPr lang="x-none" sz="4400" dirty="0">
                <a:solidFill>
                  <a:schemeClr val="bg1"/>
                </a:solidFill>
              </a:rPr>
              <a:t>(29)  "I know that after my departure savage wolves will come in among you, not sparing the flock;</a:t>
            </a:r>
            <a:endParaRPr lang="en-US" sz="4400" dirty="0">
              <a:solidFill>
                <a:schemeClr val="bg1"/>
              </a:solidFill>
            </a:endParaRPr>
          </a:p>
          <a:p>
            <a:endParaRPr lang="en-US" dirty="0"/>
          </a:p>
        </p:txBody>
      </p:sp>
    </p:spTree>
    <p:extLst>
      <p:ext uri="{BB962C8B-B14F-4D97-AF65-F5344CB8AC3E}">
        <p14:creationId xmlns:p14="http://schemas.microsoft.com/office/powerpoint/2010/main" val="169240189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3B458AC9-5194-4B7E-BD8A-FAF6B6E796CC}"/>
              </a:ext>
            </a:extLst>
          </p:cNvPr>
          <p:cNvSpPr txBox="1"/>
          <p:nvPr/>
        </p:nvSpPr>
        <p:spPr>
          <a:xfrm>
            <a:off x="462579" y="462579"/>
            <a:ext cx="10919012" cy="4431983"/>
          </a:xfrm>
          <a:prstGeom prst="rect">
            <a:avLst/>
          </a:prstGeom>
          <a:solidFill>
            <a:schemeClr val="tx1"/>
          </a:solidFill>
        </p:spPr>
        <p:txBody>
          <a:bodyPr wrap="square" rtlCol="0">
            <a:spAutoFit/>
          </a:bodyPr>
          <a:lstStyle/>
          <a:p>
            <a:r>
              <a:rPr lang="x-none" sz="4400" dirty="0">
                <a:solidFill>
                  <a:schemeClr val="bg1"/>
                </a:solidFill>
              </a:rPr>
              <a:t>(30)  and from among your own selves men will arise, speaking perverse things, to draw away the disciples after them.</a:t>
            </a:r>
            <a:endParaRPr lang="en-US" sz="4400" dirty="0">
              <a:solidFill>
                <a:schemeClr val="bg1"/>
              </a:solidFill>
            </a:endParaRPr>
          </a:p>
          <a:p>
            <a:r>
              <a:rPr lang="x-none" sz="4400" dirty="0">
                <a:solidFill>
                  <a:schemeClr val="bg1"/>
                </a:solidFill>
              </a:rPr>
              <a:t>(31)  "Therefore be on the alert, remembering that night and day for a period of three years I did not cease to admonish each one with tears.</a:t>
            </a:r>
            <a:endParaRPr lang="en-US" sz="4400" dirty="0">
              <a:solidFill>
                <a:schemeClr val="bg1"/>
              </a:solidFill>
            </a:endParaRPr>
          </a:p>
          <a:p>
            <a:endParaRPr lang="en-US" dirty="0"/>
          </a:p>
        </p:txBody>
      </p:sp>
    </p:spTree>
    <p:extLst>
      <p:ext uri="{BB962C8B-B14F-4D97-AF65-F5344CB8AC3E}">
        <p14:creationId xmlns:p14="http://schemas.microsoft.com/office/powerpoint/2010/main" val="250607232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8EF3CD47-49E4-4386-A7AF-787817658CED}"/>
              </a:ext>
            </a:extLst>
          </p:cNvPr>
          <p:cNvSpPr txBox="1"/>
          <p:nvPr/>
        </p:nvSpPr>
        <p:spPr>
          <a:xfrm>
            <a:off x="451821" y="2893807"/>
            <a:ext cx="11005073" cy="1600438"/>
          </a:xfrm>
          <a:prstGeom prst="rect">
            <a:avLst/>
          </a:prstGeom>
          <a:solidFill>
            <a:schemeClr val="tx1"/>
          </a:solidFill>
        </p:spPr>
        <p:txBody>
          <a:bodyPr wrap="square" rtlCol="0">
            <a:spAutoFit/>
          </a:bodyPr>
          <a:lstStyle/>
          <a:p>
            <a:pPr algn="ctr"/>
            <a:r>
              <a:rPr lang="en-US" sz="8000" dirty="0">
                <a:solidFill>
                  <a:schemeClr val="bg1"/>
                </a:solidFill>
              </a:rPr>
              <a:t>IT’S GONNA GET WORSE</a:t>
            </a:r>
          </a:p>
          <a:p>
            <a:endParaRPr lang="en-US" dirty="0">
              <a:solidFill>
                <a:schemeClr val="bg1"/>
              </a:solidFill>
            </a:endParaRPr>
          </a:p>
        </p:txBody>
      </p:sp>
    </p:spTree>
    <p:extLst>
      <p:ext uri="{BB962C8B-B14F-4D97-AF65-F5344CB8AC3E}">
        <p14:creationId xmlns:p14="http://schemas.microsoft.com/office/powerpoint/2010/main" val="101163136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978512B3-4058-4581-A69E-0730DA977BBE}"/>
              </a:ext>
            </a:extLst>
          </p:cNvPr>
          <p:cNvSpPr txBox="1"/>
          <p:nvPr/>
        </p:nvSpPr>
        <p:spPr>
          <a:xfrm>
            <a:off x="494852" y="537882"/>
            <a:ext cx="10047642" cy="3754874"/>
          </a:xfrm>
          <a:prstGeom prst="rect">
            <a:avLst/>
          </a:prstGeom>
          <a:solidFill>
            <a:schemeClr val="tx1"/>
          </a:solidFill>
        </p:spPr>
        <p:txBody>
          <a:bodyPr wrap="square" rtlCol="0">
            <a:spAutoFit/>
          </a:bodyPr>
          <a:lstStyle/>
          <a:p>
            <a:r>
              <a:rPr lang="x-none" sz="4400" dirty="0">
                <a:solidFill>
                  <a:schemeClr val="bg1"/>
                </a:solidFill>
              </a:rPr>
              <a:t>(25)  'Nevertheless what you have, hold fast until I come.</a:t>
            </a:r>
            <a:endParaRPr lang="en-US" sz="4400" dirty="0">
              <a:solidFill>
                <a:schemeClr val="bg1"/>
              </a:solidFill>
            </a:endParaRPr>
          </a:p>
          <a:p>
            <a:r>
              <a:rPr lang="en-US" sz="4400" dirty="0">
                <a:solidFill>
                  <a:schemeClr val="bg1"/>
                </a:solidFill>
              </a:rPr>
              <a:t>(26)  'He who overcomes, and he who keeps My deeds until the end, TO HIM I WILL GIVE AUTHORITY OVER THE NATIONS;</a:t>
            </a:r>
          </a:p>
          <a:p>
            <a:endParaRPr lang="en-US" dirty="0"/>
          </a:p>
        </p:txBody>
      </p:sp>
    </p:spTree>
    <p:extLst>
      <p:ext uri="{BB962C8B-B14F-4D97-AF65-F5344CB8AC3E}">
        <p14:creationId xmlns:p14="http://schemas.microsoft.com/office/powerpoint/2010/main" val="144796606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7E148C3F-D6C8-47A1-ABC6-A2B88CF8CFE7}"/>
              </a:ext>
            </a:extLst>
          </p:cNvPr>
          <p:cNvSpPr txBox="1"/>
          <p:nvPr/>
        </p:nvSpPr>
        <p:spPr>
          <a:xfrm>
            <a:off x="580913" y="559398"/>
            <a:ext cx="10940527" cy="3077766"/>
          </a:xfrm>
          <a:prstGeom prst="rect">
            <a:avLst/>
          </a:prstGeom>
          <a:solidFill>
            <a:schemeClr val="tx1"/>
          </a:solidFill>
        </p:spPr>
        <p:txBody>
          <a:bodyPr wrap="square" rtlCol="0">
            <a:spAutoFit/>
          </a:bodyPr>
          <a:lstStyle/>
          <a:p>
            <a:r>
              <a:rPr lang="en-US" sz="4400" dirty="0">
                <a:solidFill>
                  <a:schemeClr val="bg1"/>
                </a:solidFill>
              </a:rPr>
              <a:t>(18)  "And to the angel of the church in Thyatira write: The Son of God, who has eyes like a flame of fire, and His feet are like burnished bronze, says this:</a:t>
            </a:r>
          </a:p>
          <a:p>
            <a:endParaRPr lang="en-US" dirty="0"/>
          </a:p>
        </p:txBody>
      </p:sp>
    </p:spTree>
    <p:extLst>
      <p:ext uri="{BB962C8B-B14F-4D97-AF65-F5344CB8AC3E}">
        <p14:creationId xmlns:p14="http://schemas.microsoft.com/office/powerpoint/2010/main" val="231468701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DCC0DFCA-A007-49BE-BD97-F16BE487EA1F}"/>
              </a:ext>
            </a:extLst>
          </p:cNvPr>
          <p:cNvSpPr txBox="1"/>
          <p:nvPr/>
        </p:nvSpPr>
        <p:spPr>
          <a:xfrm>
            <a:off x="451821" y="451821"/>
            <a:ext cx="11112650" cy="5109091"/>
          </a:xfrm>
          <a:prstGeom prst="rect">
            <a:avLst/>
          </a:prstGeom>
          <a:solidFill>
            <a:schemeClr val="tx1"/>
          </a:solidFill>
        </p:spPr>
        <p:txBody>
          <a:bodyPr wrap="square" rtlCol="0">
            <a:spAutoFit/>
          </a:bodyPr>
          <a:lstStyle/>
          <a:p>
            <a:r>
              <a:rPr lang="x-none" sz="4400" dirty="0">
                <a:solidFill>
                  <a:schemeClr val="bg1"/>
                </a:solidFill>
              </a:rPr>
              <a:t>Luk 22:59-62</a:t>
            </a:r>
            <a:endParaRPr lang="en-US" sz="4400" dirty="0">
              <a:solidFill>
                <a:schemeClr val="bg1"/>
              </a:solidFill>
            </a:endParaRPr>
          </a:p>
          <a:p>
            <a:r>
              <a:rPr lang="x-none" sz="4400" dirty="0">
                <a:solidFill>
                  <a:schemeClr val="bg1"/>
                </a:solidFill>
              </a:rPr>
              <a:t>(59)  After about an hour had passed, another man </a:t>
            </a:r>
            <a:r>
              <a:rPr lang="x-none" sz="4400" i="1" dirty="0">
                <a:solidFill>
                  <a:schemeClr val="bg1"/>
                </a:solidFill>
              </a:rPr>
              <a:t>began</a:t>
            </a:r>
            <a:r>
              <a:rPr lang="x-none" sz="4400" dirty="0">
                <a:solidFill>
                  <a:schemeClr val="bg1"/>
                </a:solidFill>
              </a:rPr>
              <a:t> to insist, saying, "Certainly this man also was with Him, for he is a Galilean too."</a:t>
            </a:r>
            <a:endParaRPr lang="en-US" sz="4400" dirty="0">
              <a:solidFill>
                <a:schemeClr val="bg1"/>
              </a:solidFill>
            </a:endParaRPr>
          </a:p>
          <a:p>
            <a:r>
              <a:rPr lang="x-none" sz="4400" dirty="0">
                <a:solidFill>
                  <a:schemeClr val="bg1"/>
                </a:solidFill>
              </a:rPr>
              <a:t>(60)  But Peter said, "Man, I do not know what you are talking about." Immediately, while he was still speaking, a rooster crowed.</a:t>
            </a:r>
            <a:endParaRPr lang="en-US" sz="4400" dirty="0">
              <a:solidFill>
                <a:schemeClr val="bg1"/>
              </a:solidFill>
            </a:endParaRPr>
          </a:p>
          <a:p>
            <a:endParaRPr lang="en-US" dirty="0"/>
          </a:p>
        </p:txBody>
      </p:sp>
    </p:spTree>
    <p:extLst>
      <p:ext uri="{BB962C8B-B14F-4D97-AF65-F5344CB8AC3E}">
        <p14:creationId xmlns:p14="http://schemas.microsoft.com/office/powerpoint/2010/main" val="292413806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A0F770CC-1F1E-4C05-A4CD-4519C43A3831}"/>
              </a:ext>
            </a:extLst>
          </p:cNvPr>
          <p:cNvSpPr txBox="1"/>
          <p:nvPr/>
        </p:nvSpPr>
        <p:spPr>
          <a:xfrm>
            <a:off x="451821" y="462579"/>
            <a:ext cx="11005073" cy="3754874"/>
          </a:xfrm>
          <a:prstGeom prst="rect">
            <a:avLst/>
          </a:prstGeom>
          <a:solidFill>
            <a:schemeClr val="tx1"/>
          </a:solidFill>
        </p:spPr>
        <p:txBody>
          <a:bodyPr wrap="square" rtlCol="0">
            <a:spAutoFit/>
          </a:bodyPr>
          <a:lstStyle/>
          <a:p>
            <a:r>
              <a:rPr lang="x-none" sz="4400" dirty="0">
                <a:solidFill>
                  <a:schemeClr val="bg1"/>
                </a:solidFill>
              </a:rPr>
              <a:t>(61)  The Lord turned and looked at Peter. And Peter remembered the word of the Lord, how He had told him, "Before a rooster crows today, you will deny Me three times."</a:t>
            </a:r>
            <a:endParaRPr lang="en-US" sz="4400" dirty="0">
              <a:solidFill>
                <a:schemeClr val="bg1"/>
              </a:solidFill>
            </a:endParaRPr>
          </a:p>
          <a:p>
            <a:r>
              <a:rPr lang="x-none" sz="4400" dirty="0">
                <a:solidFill>
                  <a:schemeClr val="bg1"/>
                </a:solidFill>
              </a:rPr>
              <a:t>(62)  And he went out and wept bitterly.</a:t>
            </a:r>
            <a:endParaRPr lang="en-US" sz="4400" dirty="0">
              <a:solidFill>
                <a:schemeClr val="bg1"/>
              </a:solidFill>
            </a:endParaRPr>
          </a:p>
          <a:p>
            <a:endParaRPr lang="en-US" dirty="0"/>
          </a:p>
        </p:txBody>
      </p:sp>
    </p:spTree>
    <p:extLst>
      <p:ext uri="{BB962C8B-B14F-4D97-AF65-F5344CB8AC3E}">
        <p14:creationId xmlns:p14="http://schemas.microsoft.com/office/powerpoint/2010/main" val="295237696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8248D2C-C0A6-46DD-9960-E0AF4BD892A6}"/>
              </a:ext>
            </a:extLst>
          </p:cNvPr>
          <p:cNvSpPr txBox="1"/>
          <p:nvPr/>
        </p:nvSpPr>
        <p:spPr>
          <a:xfrm>
            <a:off x="494852" y="570155"/>
            <a:ext cx="11144922" cy="3077766"/>
          </a:xfrm>
          <a:prstGeom prst="rect">
            <a:avLst/>
          </a:prstGeom>
          <a:solidFill>
            <a:schemeClr val="tx1"/>
          </a:solidFill>
        </p:spPr>
        <p:txBody>
          <a:bodyPr wrap="square" rtlCol="0">
            <a:spAutoFit/>
          </a:bodyPr>
          <a:lstStyle/>
          <a:p>
            <a:r>
              <a:rPr lang="x-none" sz="4400" dirty="0">
                <a:solidFill>
                  <a:schemeClr val="bg1"/>
                </a:solidFill>
              </a:rPr>
              <a:t>Rev 1:15</a:t>
            </a:r>
            <a:endParaRPr lang="en-US" sz="4400" dirty="0">
              <a:solidFill>
                <a:schemeClr val="bg1"/>
              </a:solidFill>
            </a:endParaRPr>
          </a:p>
          <a:p>
            <a:r>
              <a:rPr lang="x-none" sz="4400" dirty="0">
                <a:solidFill>
                  <a:schemeClr val="bg1"/>
                </a:solidFill>
              </a:rPr>
              <a:t>(15)  His feet </a:t>
            </a:r>
            <a:r>
              <a:rPr lang="x-none" sz="4400" i="1" dirty="0">
                <a:solidFill>
                  <a:schemeClr val="bg1"/>
                </a:solidFill>
              </a:rPr>
              <a:t>were</a:t>
            </a:r>
            <a:r>
              <a:rPr lang="x-none" sz="4400" dirty="0">
                <a:solidFill>
                  <a:schemeClr val="bg1"/>
                </a:solidFill>
              </a:rPr>
              <a:t> like burnished bronze, when it has been made to glow in a furnace, and His voice </a:t>
            </a:r>
            <a:r>
              <a:rPr lang="x-none" sz="4400" i="1" dirty="0">
                <a:solidFill>
                  <a:schemeClr val="bg1"/>
                </a:solidFill>
              </a:rPr>
              <a:t>was</a:t>
            </a:r>
            <a:r>
              <a:rPr lang="x-none" sz="4400" dirty="0">
                <a:solidFill>
                  <a:schemeClr val="bg1"/>
                </a:solidFill>
              </a:rPr>
              <a:t> like the sound of many waters.</a:t>
            </a:r>
            <a:endParaRPr lang="en-US" sz="4400" dirty="0">
              <a:solidFill>
                <a:schemeClr val="bg1"/>
              </a:solidFill>
            </a:endParaRPr>
          </a:p>
          <a:p>
            <a:endParaRPr lang="en-US" dirty="0"/>
          </a:p>
        </p:txBody>
      </p:sp>
    </p:spTree>
    <p:extLst>
      <p:ext uri="{BB962C8B-B14F-4D97-AF65-F5344CB8AC3E}">
        <p14:creationId xmlns:p14="http://schemas.microsoft.com/office/powerpoint/2010/main" val="205843955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8F15583C-81E9-41C5-89E1-E03EDA6D5BFE}"/>
              </a:ext>
            </a:extLst>
          </p:cNvPr>
          <p:cNvSpPr txBox="1"/>
          <p:nvPr/>
        </p:nvSpPr>
        <p:spPr>
          <a:xfrm>
            <a:off x="419548" y="516367"/>
            <a:ext cx="10983558" cy="6186309"/>
          </a:xfrm>
          <a:prstGeom prst="rect">
            <a:avLst/>
          </a:prstGeom>
          <a:solidFill>
            <a:schemeClr val="tx1"/>
          </a:solidFill>
        </p:spPr>
        <p:txBody>
          <a:bodyPr wrap="square" rtlCol="0">
            <a:spAutoFit/>
          </a:bodyPr>
          <a:lstStyle/>
          <a:p>
            <a:r>
              <a:rPr lang="x-none" sz="4400" dirty="0">
                <a:solidFill>
                  <a:schemeClr val="bg1"/>
                </a:solidFill>
              </a:rPr>
              <a:t>1Pe 1:6-9</a:t>
            </a:r>
            <a:endParaRPr lang="en-US" sz="4400" dirty="0">
              <a:solidFill>
                <a:schemeClr val="bg1"/>
              </a:solidFill>
            </a:endParaRPr>
          </a:p>
          <a:p>
            <a:r>
              <a:rPr lang="x-none" sz="4400" dirty="0">
                <a:solidFill>
                  <a:schemeClr val="bg1"/>
                </a:solidFill>
              </a:rPr>
              <a:t>(6)  In this you greatly rejoice, even though now for a little while, if necessary, you have been distressed by various trials,</a:t>
            </a:r>
            <a:endParaRPr lang="en-US" sz="4400" dirty="0">
              <a:solidFill>
                <a:schemeClr val="bg1"/>
              </a:solidFill>
            </a:endParaRPr>
          </a:p>
          <a:p>
            <a:r>
              <a:rPr lang="en-US" sz="4400" dirty="0">
                <a:solidFill>
                  <a:schemeClr val="bg1"/>
                </a:solidFill>
              </a:rPr>
              <a:t>(7)  so that the proof of your faith, </a:t>
            </a:r>
            <a:r>
              <a:rPr lang="en-US" sz="4400" i="1" dirty="0">
                <a:solidFill>
                  <a:schemeClr val="bg1"/>
                </a:solidFill>
              </a:rPr>
              <a:t>being</a:t>
            </a:r>
            <a:r>
              <a:rPr lang="en-US" sz="4400" dirty="0">
                <a:solidFill>
                  <a:schemeClr val="bg1"/>
                </a:solidFill>
              </a:rPr>
              <a:t> more precious than gold which is perishable, even though tested by fire, may be found to result in praise and glory and honor at the revelation of Jesus Christ;</a:t>
            </a:r>
          </a:p>
        </p:txBody>
      </p:sp>
    </p:spTree>
    <p:extLst>
      <p:ext uri="{BB962C8B-B14F-4D97-AF65-F5344CB8AC3E}">
        <p14:creationId xmlns:p14="http://schemas.microsoft.com/office/powerpoint/2010/main" val="2795783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80DCF6FA-AFE6-42EF-84CF-651F7B9A2EA3}"/>
              </a:ext>
            </a:extLst>
          </p:cNvPr>
          <p:cNvSpPr txBox="1"/>
          <p:nvPr/>
        </p:nvSpPr>
        <p:spPr>
          <a:xfrm>
            <a:off x="301214" y="430306"/>
            <a:ext cx="11241741" cy="3754874"/>
          </a:xfrm>
          <a:prstGeom prst="rect">
            <a:avLst/>
          </a:prstGeom>
          <a:solidFill>
            <a:schemeClr val="tx1"/>
          </a:solidFill>
        </p:spPr>
        <p:txBody>
          <a:bodyPr wrap="square" rtlCol="0">
            <a:spAutoFit/>
          </a:bodyPr>
          <a:lstStyle/>
          <a:p>
            <a:r>
              <a:rPr lang="x-none" sz="4400" dirty="0">
                <a:solidFill>
                  <a:schemeClr val="bg1"/>
                </a:solidFill>
              </a:rPr>
              <a:t>(20)  'But I have </a:t>
            </a:r>
            <a:r>
              <a:rPr lang="x-none" sz="4400" i="1" dirty="0">
                <a:solidFill>
                  <a:schemeClr val="bg1"/>
                </a:solidFill>
              </a:rPr>
              <a:t>this</a:t>
            </a:r>
            <a:r>
              <a:rPr lang="x-none" sz="4400" dirty="0">
                <a:solidFill>
                  <a:schemeClr val="bg1"/>
                </a:solidFill>
              </a:rPr>
              <a:t> against you, that you tolerate the woman Jezebel, who calls herself a prophetess, and she teaches and leads My bond-servants astray so that they commit </a:t>
            </a:r>
            <a:r>
              <a:rPr lang="x-none" sz="4400" i="1" dirty="0">
                <a:solidFill>
                  <a:schemeClr val="bg1"/>
                </a:solidFill>
              </a:rPr>
              <a:t>acts of</a:t>
            </a:r>
            <a:r>
              <a:rPr lang="x-none" sz="4400" dirty="0">
                <a:solidFill>
                  <a:schemeClr val="bg1"/>
                </a:solidFill>
              </a:rPr>
              <a:t> immorality and eat things sacrificed to idols.</a:t>
            </a:r>
            <a:endParaRPr lang="en-US" sz="4400" dirty="0">
              <a:solidFill>
                <a:schemeClr val="bg1"/>
              </a:solidFill>
            </a:endParaRPr>
          </a:p>
          <a:p>
            <a:endParaRPr lang="en-US" dirty="0"/>
          </a:p>
        </p:txBody>
      </p:sp>
    </p:spTree>
    <p:extLst>
      <p:ext uri="{BB962C8B-B14F-4D97-AF65-F5344CB8AC3E}">
        <p14:creationId xmlns:p14="http://schemas.microsoft.com/office/powerpoint/2010/main" val="99471071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2A94CF83-61E5-4F7C-9D62-FF66EA0F7934}"/>
              </a:ext>
            </a:extLst>
          </p:cNvPr>
          <p:cNvSpPr txBox="1"/>
          <p:nvPr/>
        </p:nvSpPr>
        <p:spPr>
          <a:xfrm>
            <a:off x="484094" y="462579"/>
            <a:ext cx="10822193" cy="4431983"/>
          </a:xfrm>
          <a:prstGeom prst="rect">
            <a:avLst/>
          </a:prstGeom>
          <a:solidFill>
            <a:schemeClr val="tx1"/>
          </a:solidFill>
        </p:spPr>
        <p:txBody>
          <a:bodyPr wrap="square" rtlCol="0">
            <a:spAutoFit/>
          </a:bodyPr>
          <a:lstStyle/>
          <a:p>
            <a:r>
              <a:rPr lang="x-none" sz="4400" dirty="0">
                <a:solidFill>
                  <a:schemeClr val="bg1"/>
                </a:solidFill>
              </a:rPr>
              <a:t>(8)  and though you have not seen Him, you love Him, and though you do not see Him now, but believe in Him, you greatly rejoice with joy inexpressible and full of glory,</a:t>
            </a:r>
            <a:endParaRPr lang="en-US" sz="4400" dirty="0">
              <a:solidFill>
                <a:schemeClr val="bg1"/>
              </a:solidFill>
            </a:endParaRPr>
          </a:p>
          <a:p>
            <a:r>
              <a:rPr lang="x-none" sz="4400" dirty="0">
                <a:solidFill>
                  <a:schemeClr val="bg1"/>
                </a:solidFill>
              </a:rPr>
              <a:t>(9)  obtaining as the outcome of your faith the salvation of your souls.</a:t>
            </a:r>
            <a:endParaRPr lang="en-US" sz="4400" dirty="0">
              <a:solidFill>
                <a:schemeClr val="bg1"/>
              </a:solidFill>
            </a:endParaRPr>
          </a:p>
          <a:p>
            <a:endParaRPr lang="en-US" dirty="0"/>
          </a:p>
        </p:txBody>
      </p:sp>
    </p:spTree>
    <p:extLst>
      <p:ext uri="{BB962C8B-B14F-4D97-AF65-F5344CB8AC3E}">
        <p14:creationId xmlns:p14="http://schemas.microsoft.com/office/powerpoint/2010/main" val="136121356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99CFD765-6491-4089-A093-48E06C0E2B02}"/>
              </a:ext>
            </a:extLst>
          </p:cNvPr>
          <p:cNvSpPr txBox="1"/>
          <p:nvPr/>
        </p:nvSpPr>
        <p:spPr>
          <a:xfrm>
            <a:off x="688489" y="559397"/>
            <a:ext cx="10972800" cy="4154984"/>
          </a:xfrm>
          <a:prstGeom prst="rect">
            <a:avLst/>
          </a:prstGeom>
          <a:solidFill>
            <a:schemeClr val="tx1"/>
          </a:solidFill>
        </p:spPr>
        <p:txBody>
          <a:bodyPr wrap="square" rtlCol="0">
            <a:spAutoFit/>
          </a:bodyPr>
          <a:lstStyle/>
          <a:p>
            <a:r>
              <a:rPr lang="x-none" sz="4400" dirty="0">
                <a:solidFill>
                  <a:schemeClr val="bg1"/>
                </a:solidFill>
              </a:rPr>
              <a:t>Rev 1:1</a:t>
            </a:r>
            <a:endParaRPr lang="en-US" sz="4400" dirty="0">
              <a:solidFill>
                <a:schemeClr val="bg1"/>
              </a:solidFill>
            </a:endParaRPr>
          </a:p>
          <a:p>
            <a:r>
              <a:rPr lang="en-US" sz="4400" dirty="0">
                <a:solidFill>
                  <a:schemeClr val="bg1"/>
                </a:solidFill>
              </a:rPr>
              <a:t>(1)  The Revelation of Jesus Christ, which God gave Him to show to His bond-servants, </a:t>
            </a:r>
            <a:r>
              <a:rPr lang="en-US" sz="4400" b="1" dirty="0">
                <a:solidFill>
                  <a:schemeClr val="bg1"/>
                </a:solidFill>
              </a:rPr>
              <a:t>the things which must soon take place;</a:t>
            </a:r>
            <a:r>
              <a:rPr lang="en-US" sz="4400" dirty="0">
                <a:solidFill>
                  <a:schemeClr val="bg1"/>
                </a:solidFill>
              </a:rPr>
              <a:t> and He sent and communicated </a:t>
            </a:r>
            <a:r>
              <a:rPr lang="en-US" sz="4400" i="1" dirty="0">
                <a:solidFill>
                  <a:schemeClr val="bg1"/>
                </a:solidFill>
              </a:rPr>
              <a:t>it</a:t>
            </a:r>
            <a:r>
              <a:rPr lang="en-US" sz="4400" dirty="0">
                <a:solidFill>
                  <a:schemeClr val="bg1"/>
                </a:solidFill>
              </a:rPr>
              <a:t> by His angel to His bond-servant John,</a:t>
            </a:r>
          </a:p>
        </p:txBody>
      </p:sp>
    </p:spTree>
    <p:extLst>
      <p:ext uri="{BB962C8B-B14F-4D97-AF65-F5344CB8AC3E}">
        <p14:creationId xmlns:p14="http://schemas.microsoft.com/office/powerpoint/2010/main" val="317732429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7874E4FB-1FF7-4BFF-A253-BE3A5015A775}"/>
              </a:ext>
            </a:extLst>
          </p:cNvPr>
          <p:cNvSpPr txBox="1"/>
          <p:nvPr/>
        </p:nvSpPr>
        <p:spPr>
          <a:xfrm>
            <a:off x="548640" y="527125"/>
            <a:ext cx="10875981" cy="3754874"/>
          </a:xfrm>
          <a:prstGeom prst="rect">
            <a:avLst/>
          </a:prstGeom>
          <a:solidFill>
            <a:schemeClr val="tx1"/>
          </a:solidFill>
        </p:spPr>
        <p:txBody>
          <a:bodyPr wrap="square" rtlCol="0">
            <a:spAutoFit/>
          </a:bodyPr>
          <a:lstStyle/>
          <a:p>
            <a:r>
              <a:rPr lang="x-none" sz="4400" dirty="0">
                <a:solidFill>
                  <a:schemeClr val="bg1"/>
                </a:solidFill>
              </a:rPr>
              <a:t>Rev 1:3</a:t>
            </a:r>
            <a:endParaRPr lang="en-US" sz="4400" dirty="0">
              <a:solidFill>
                <a:schemeClr val="bg1"/>
              </a:solidFill>
            </a:endParaRPr>
          </a:p>
          <a:p>
            <a:r>
              <a:rPr lang="x-none" sz="4400" dirty="0">
                <a:solidFill>
                  <a:schemeClr val="bg1"/>
                </a:solidFill>
              </a:rPr>
              <a:t>(3)  Blessed is he who reads and those who hear the words of the prophecy, and heed the things which are written in it; </a:t>
            </a:r>
            <a:r>
              <a:rPr lang="x-none" sz="4400" b="1" dirty="0">
                <a:solidFill>
                  <a:schemeClr val="bg1"/>
                </a:solidFill>
              </a:rPr>
              <a:t>for the time is near.</a:t>
            </a:r>
            <a:endParaRPr lang="en-US" sz="4400" b="1" dirty="0">
              <a:solidFill>
                <a:schemeClr val="bg1"/>
              </a:solidFill>
            </a:endParaRPr>
          </a:p>
          <a:p>
            <a:endParaRPr lang="en-US" dirty="0"/>
          </a:p>
        </p:txBody>
      </p:sp>
    </p:spTree>
    <p:extLst>
      <p:ext uri="{BB962C8B-B14F-4D97-AF65-F5344CB8AC3E}">
        <p14:creationId xmlns:p14="http://schemas.microsoft.com/office/powerpoint/2010/main" val="15943908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D3F76CC2-ADB1-4B66-AB59-54AF61948178}"/>
              </a:ext>
            </a:extLst>
          </p:cNvPr>
          <p:cNvSpPr txBox="1"/>
          <p:nvPr/>
        </p:nvSpPr>
        <p:spPr>
          <a:xfrm>
            <a:off x="548640" y="548640"/>
            <a:ext cx="11069619" cy="2800767"/>
          </a:xfrm>
          <a:prstGeom prst="rect">
            <a:avLst/>
          </a:prstGeom>
          <a:solidFill>
            <a:schemeClr val="tx1"/>
          </a:solidFill>
        </p:spPr>
        <p:txBody>
          <a:bodyPr wrap="square" rtlCol="0">
            <a:spAutoFit/>
          </a:bodyPr>
          <a:lstStyle/>
          <a:p>
            <a:r>
              <a:rPr lang="x-none" sz="4400" dirty="0">
                <a:solidFill>
                  <a:schemeClr val="bg1"/>
                </a:solidFill>
              </a:rPr>
              <a:t>Rev 1:19</a:t>
            </a:r>
            <a:endParaRPr lang="en-US" sz="4400" dirty="0">
              <a:solidFill>
                <a:schemeClr val="bg1"/>
              </a:solidFill>
            </a:endParaRPr>
          </a:p>
          <a:p>
            <a:r>
              <a:rPr lang="en-US" sz="4400" dirty="0">
                <a:solidFill>
                  <a:schemeClr val="bg1"/>
                </a:solidFill>
              </a:rPr>
              <a:t>(19)  "Therefore write the things which you have seen, and the things which are, </a:t>
            </a:r>
            <a:r>
              <a:rPr lang="en-US" sz="4400" b="1" dirty="0">
                <a:solidFill>
                  <a:schemeClr val="bg1"/>
                </a:solidFill>
              </a:rPr>
              <a:t>and the things which will take place after these things.</a:t>
            </a:r>
          </a:p>
        </p:txBody>
      </p:sp>
    </p:spTree>
    <p:extLst>
      <p:ext uri="{BB962C8B-B14F-4D97-AF65-F5344CB8AC3E}">
        <p14:creationId xmlns:p14="http://schemas.microsoft.com/office/powerpoint/2010/main" val="274654830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BF339CEF-7DBA-49A3-AD9C-247581601560}"/>
              </a:ext>
            </a:extLst>
          </p:cNvPr>
          <p:cNvSpPr txBox="1"/>
          <p:nvPr/>
        </p:nvSpPr>
        <p:spPr>
          <a:xfrm>
            <a:off x="441064" y="430306"/>
            <a:ext cx="11220225" cy="5109091"/>
          </a:xfrm>
          <a:prstGeom prst="rect">
            <a:avLst/>
          </a:prstGeom>
          <a:solidFill>
            <a:schemeClr val="tx1"/>
          </a:solidFill>
        </p:spPr>
        <p:txBody>
          <a:bodyPr wrap="square" rtlCol="0">
            <a:spAutoFit/>
          </a:bodyPr>
          <a:lstStyle/>
          <a:p>
            <a:r>
              <a:rPr lang="x-none" sz="4400" dirty="0">
                <a:solidFill>
                  <a:schemeClr val="bg1"/>
                </a:solidFill>
              </a:rPr>
              <a:t>Rev 4:1</a:t>
            </a:r>
            <a:endParaRPr lang="en-US" sz="4400" dirty="0">
              <a:solidFill>
                <a:schemeClr val="bg1"/>
              </a:solidFill>
            </a:endParaRPr>
          </a:p>
          <a:p>
            <a:r>
              <a:rPr lang="x-none" sz="4400" dirty="0">
                <a:solidFill>
                  <a:schemeClr val="bg1"/>
                </a:solidFill>
              </a:rPr>
              <a:t>(1)  After these things I looked, and behold, a door </a:t>
            </a:r>
            <a:r>
              <a:rPr lang="x-none" sz="4400" i="1" dirty="0">
                <a:solidFill>
                  <a:schemeClr val="bg1"/>
                </a:solidFill>
              </a:rPr>
              <a:t>standing</a:t>
            </a:r>
            <a:r>
              <a:rPr lang="x-none" sz="4400" dirty="0">
                <a:solidFill>
                  <a:schemeClr val="bg1"/>
                </a:solidFill>
              </a:rPr>
              <a:t> open in heaven, and the first voice which I had heard, like </a:t>
            </a:r>
            <a:r>
              <a:rPr lang="x-none" sz="4400" i="1" dirty="0">
                <a:solidFill>
                  <a:schemeClr val="bg1"/>
                </a:solidFill>
              </a:rPr>
              <a:t>the sound</a:t>
            </a:r>
            <a:r>
              <a:rPr lang="x-none" sz="4400" dirty="0">
                <a:solidFill>
                  <a:schemeClr val="bg1"/>
                </a:solidFill>
              </a:rPr>
              <a:t> of a trumpet speaking with me, said, "Come up here, and </a:t>
            </a:r>
            <a:r>
              <a:rPr lang="x-none" sz="4400" b="1" dirty="0">
                <a:solidFill>
                  <a:schemeClr val="bg1"/>
                </a:solidFill>
              </a:rPr>
              <a:t>I will show you what must take place after these things."</a:t>
            </a:r>
            <a:endParaRPr lang="en-US" sz="4400" b="1" dirty="0">
              <a:solidFill>
                <a:schemeClr val="bg1"/>
              </a:solidFill>
            </a:endParaRPr>
          </a:p>
          <a:p>
            <a:endParaRPr lang="en-US" dirty="0"/>
          </a:p>
        </p:txBody>
      </p:sp>
    </p:spTree>
    <p:extLst>
      <p:ext uri="{BB962C8B-B14F-4D97-AF65-F5344CB8AC3E}">
        <p14:creationId xmlns:p14="http://schemas.microsoft.com/office/powerpoint/2010/main" val="60982278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42858D27-55C5-449E-8CB2-DC7F1DAD6993}"/>
              </a:ext>
            </a:extLst>
          </p:cNvPr>
          <p:cNvSpPr txBox="1"/>
          <p:nvPr/>
        </p:nvSpPr>
        <p:spPr>
          <a:xfrm>
            <a:off x="441064" y="387275"/>
            <a:ext cx="10994315" cy="4431983"/>
          </a:xfrm>
          <a:prstGeom prst="rect">
            <a:avLst/>
          </a:prstGeom>
          <a:solidFill>
            <a:schemeClr val="tx1"/>
          </a:solidFill>
        </p:spPr>
        <p:txBody>
          <a:bodyPr wrap="square" rtlCol="0">
            <a:spAutoFit/>
          </a:bodyPr>
          <a:lstStyle/>
          <a:p>
            <a:r>
              <a:rPr lang="x-none" sz="4400" dirty="0">
                <a:solidFill>
                  <a:schemeClr val="bg1"/>
                </a:solidFill>
              </a:rPr>
              <a:t>Rev 22:6</a:t>
            </a:r>
            <a:endParaRPr lang="en-US" sz="4400" dirty="0">
              <a:solidFill>
                <a:schemeClr val="bg1"/>
              </a:solidFill>
            </a:endParaRPr>
          </a:p>
          <a:p>
            <a:r>
              <a:rPr lang="x-none" sz="4400" dirty="0">
                <a:solidFill>
                  <a:schemeClr val="bg1"/>
                </a:solidFill>
              </a:rPr>
              <a:t>(6)  And he said to me, "These words are faithful and true"; and the Lord, the God of the spirits of the prophets, sent His angel to show to His bond-servants </a:t>
            </a:r>
            <a:r>
              <a:rPr lang="x-none" sz="4400" b="1" dirty="0">
                <a:solidFill>
                  <a:schemeClr val="bg1"/>
                </a:solidFill>
              </a:rPr>
              <a:t>the things which must soon take place</a:t>
            </a:r>
            <a:r>
              <a:rPr lang="x-none" b="1" dirty="0"/>
              <a:t>.</a:t>
            </a:r>
            <a:endParaRPr lang="en-US" b="1" dirty="0"/>
          </a:p>
          <a:p>
            <a:endParaRPr lang="en-US" dirty="0"/>
          </a:p>
        </p:txBody>
      </p:sp>
    </p:spTree>
    <p:extLst>
      <p:ext uri="{BB962C8B-B14F-4D97-AF65-F5344CB8AC3E}">
        <p14:creationId xmlns:p14="http://schemas.microsoft.com/office/powerpoint/2010/main" val="240529895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6A573CBD-B693-4FA1-83CA-B7FD44B9AB2E}"/>
              </a:ext>
            </a:extLst>
          </p:cNvPr>
          <p:cNvSpPr txBox="1"/>
          <p:nvPr/>
        </p:nvSpPr>
        <p:spPr>
          <a:xfrm>
            <a:off x="494852" y="527125"/>
            <a:ext cx="10962042" cy="3077766"/>
          </a:xfrm>
          <a:prstGeom prst="rect">
            <a:avLst/>
          </a:prstGeom>
          <a:solidFill>
            <a:schemeClr val="tx1"/>
          </a:solidFill>
        </p:spPr>
        <p:txBody>
          <a:bodyPr wrap="square" rtlCol="0">
            <a:spAutoFit/>
          </a:bodyPr>
          <a:lstStyle/>
          <a:p>
            <a:r>
              <a:rPr lang="x-none" sz="4400" dirty="0">
                <a:solidFill>
                  <a:schemeClr val="bg1"/>
                </a:solidFill>
              </a:rPr>
              <a:t>Rev 22:10</a:t>
            </a:r>
            <a:endParaRPr lang="en-US" sz="4400" dirty="0">
              <a:solidFill>
                <a:schemeClr val="bg1"/>
              </a:solidFill>
            </a:endParaRPr>
          </a:p>
          <a:p>
            <a:r>
              <a:rPr lang="x-none" sz="4400" dirty="0">
                <a:solidFill>
                  <a:schemeClr val="bg1"/>
                </a:solidFill>
              </a:rPr>
              <a:t>(10)  And he said to me, "Do not seal up the words of the prophecy of this book, </a:t>
            </a:r>
            <a:r>
              <a:rPr lang="x-none" sz="4400" b="1" dirty="0">
                <a:solidFill>
                  <a:schemeClr val="bg1"/>
                </a:solidFill>
              </a:rPr>
              <a:t>for the time is near.</a:t>
            </a:r>
            <a:endParaRPr lang="en-US" sz="4400" b="1" dirty="0">
              <a:solidFill>
                <a:schemeClr val="bg1"/>
              </a:solidFill>
            </a:endParaRPr>
          </a:p>
          <a:p>
            <a:endParaRPr lang="en-US" dirty="0"/>
          </a:p>
        </p:txBody>
      </p:sp>
    </p:spTree>
    <p:extLst>
      <p:ext uri="{BB962C8B-B14F-4D97-AF65-F5344CB8AC3E}">
        <p14:creationId xmlns:p14="http://schemas.microsoft.com/office/powerpoint/2010/main" val="178488501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F4B27E0D-3749-4C13-A809-BEE59C50DAB6}"/>
              </a:ext>
            </a:extLst>
          </p:cNvPr>
          <p:cNvSpPr txBox="1"/>
          <p:nvPr/>
        </p:nvSpPr>
        <p:spPr>
          <a:xfrm>
            <a:off x="419548" y="451821"/>
            <a:ext cx="11058861" cy="3754874"/>
          </a:xfrm>
          <a:prstGeom prst="rect">
            <a:avLst/>
          </a:prstGeom>
          <a:solidFill>
            <a:schemeClr val="tx1"/>
          </a:solidFill>
        </p:spPr>
        <p:txBody>
          <a:bodyPr wrap="square" rtlCol="0">
            <a:spAutoFit/>
          </a:bodyPr>
          <a:lstStyle/>
          <a:p>
            <a:r>
              <a:rPr lang="x-none" sz="4400" dirty="0">
                <a:solidFill>
                  <a:schemeClr val="bg1"/>
                </a:solidFill>
              </a:rPr>
              <a:t>Rev 6:2</a:t>
            </a:r>
            <a:endParaRPr lang="en-US" sz="4400" dirty="0">
              <a:solidFill>
                <a:schemeClr val="bg1"/>
              </a:solidFill>
            </a:endParaRPr>
          </a:p>
          <a:p>
            <a:r>
              <a:rPr lang="x-none" sz="4400" dirty="0">
                <a:solidFill>
                  <a:schemeClr val="bg1"/>
                </a:solidFill>
              </a:rPr>
              <a:t>(2)  I looked, and behold, a white horse, and he who sat on it had a bow; and a crown was given to him, and he went out conquering and to conquer.</a:t>
            </a:r>
            <a:endParaRPr lang="en-US" sz="4400" dirty="0">
              <a:solidFill>
                <a:schemeClr val="bg1"/>
              </a:solidFill>
            </a:endParaRPr>
          </a:p>
          <a:p>
            <a:endParaRPr lang="en-US" dirty="0"/>
          </a:p>
        </p:txBody>
      </p:sp>
    </p:spTree>
    <p:extLst>
      <p:ext uri="{BB962C8B-B14F-4D97-AF65-F5344CB8AC3E}">
        <p14:creationId xmlns:p14="http://schemas.microsoft.com/office/powerpoint/2010/main" val="405395514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A42CA5C0-1055-4453-B3EF-BE4D0708450C}"/>
              </a:ext>
            </a:extLst>
          </p:cNvPr>
          <p:cNvSpPr txBox="1"/>
          <p:nvPr/>
        </p:nvSpPr>
        <p:spPr>
          <a:xfrm>
            <a:off x="537882" y="570155"/>
            <a:ext cx="11037346" cy="5109091"/>
          </a:xfrm>
          <a:prstGeom prst="rect">
            <a:avLst/>
          </a:prstGeom>
          <a:solidFill>
            <a:schemeClr val="tx1"/>
          </a:solidFill>
        </p:spPr>
        <p:txBody>
          <a:bodyPr wrap="square" rtlCol="0">
            <a:spAutoFit/>
          </a:bodyPr>
          <a:lstStyle/>
          <a:p>
            <a:r>
              <a:rPr lang="x-none" sz="4400" dirty="0">
                <a:solidFill>
                  <a:schemeClr val="bg1"/>
                </a:solidFill>
              </a:rPr>
              <a:t>Rev 6:3-4</a:t>
            </a:r>
            <a:endParaRPr lang="en-US" sz="4400" dirty="0">
              <a:solidFill>
                <a:schemeClr val="bg1"/>
              </a:solidFill>
            </a:endParaRPr>
          </a:p>
          <a:p>
            <a:r>
              <a:rPr lang="x-none" sz="4400" dirty="0">
                <a:solidFill>
                  <a:schemeClr val="bg1"/>
                </a:solidFill>
              </a:rPr>
              <a:t>(3)  When He broke the second seal, I heard the second living creature saying, "Come."</a:t>
            </a:r>
            <a:endParaRPr lang="en-US" sz="4400" dirty="0">
              <a:solidFill>
                <a:schemeClr val="bg1"/>
              </a:solidFill>
            </a:endParaRPr>
          </a:p>
          <a:p>
            <a:r>
              <a:rPr lang="x-none" sz="4400" dirty="0">
                <a:solidFill>
                  <a:schemeClr val="bg1"/>
                </a:solidFill>
              </a:rPr>
              <a:t>(4)  And another, a red horse, went out; and to him who sat on it, it was granted to take peace from the earth, and that </a:t>
            </a:r>
            <a:r>
              <a:rPr lang="x-none" sz="4400" i="1" dirty="0">
                <a:solidFill>
                  <a:schemeClr val="bg1"/>
                </a:solidFill>
              </a:rPr>
              <a:t>men</a:t>
            </a:r>
            <a:r>
              <a:rPr lang="x-none" sz="4400" dirty="0">
                <a:solidFill>
                  <a:schemeClr val="bg1"/>
                </a:solidFill>
              </a:rPr>
              <a:t> would slay one another; and a great sword was given to him.</a:t>
            </a:r>
            <a:endParaRPr lang="en-US" sz="4400" dirty="0">
              <a:solidFill>
                <a:schemeClr val="bg1"/>
              </a:solidFill>
            </a:endParaRPr>
          </a:p>
          <a:p>
            <a:endParaRPr lang="en-US" dirty="0"/>
          </a:p>
        </p:txBody>
      </p:sp>
    </p:spTree>
    <p:extLst>
      <p:ext uri="{BB962C8B-B14F-4D97-AF65-F5344CB8AC3E}">
        <p14:creationId xmlns:p14="http://schemas.microsoft.com/office/powerpoint/2010/main" val="23408905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9A18AA6F-153F-46E6-A946-6E839BF9FA0D}"/>
              </a:ext>
            </a:extLst>
          </p:cNvPr>
          <p:cNvSpPr txBox="1"/>
          <p:nvPr/>
        </p:nvSpPr>
        <p:spPr>
          <a:xfrm>
            <a:off x="441064" y="419548"/>
            <a:ext cx="11166437" cy="5909310"/>
          </a:xfrm>
          <a:prstGeom prst="rect">
            <a:avLst/>
          </a:prstGeom>
          <a:solidFill>
            <a:schemeClr val="tx1"/>
          </a:solidFill>
        </p:spPr>
        <p:txBody>
          <a:bodyPr wrap="square" rtlCol="0">
            <a:spAutoFit/>
          </a:bodyPr>
          <a:lstStyle/>
          <a:p>
            <a:r>
              <a:rPr lang="x-none" sz="4000" dirty="0">
                <a:solidFill>
                  <a:schemeClr val="bg1"/>
                </a:solidFill>
              </a:rPr>
              <a:t>Rev 6:5-6</a:t>
            </a:r>
            <a:endParaRPr lang="en-US" sz="4000" dirty="0">
              <a:solidFill>
                <a:schemeClr val="bg1"/>
              </a:solidFill>
            </a:endParaRPr>
          </a:p>
          <a:p>
            <a:r>
              <a:rPr lang="x-none" sz="4000" dirty="0">
                <a:solidFill>
                  <a:schemeClr val="bg1"/>
                </a:solidFill>
              </a:rPr>
              <a:t>(5)  When He broke the third seal, I heard the third living creature saying, "Come." I looked, and behold, a black horse; and he who sat on it had a pair of scales in his hand.</a:t>
            </a:r>
            <a:endParaRPr lang="en-US" sz="4000" dirty="0">
              <a:solidFill>
                <a:schemeClr val="bg1"/>
              </a:solidFill>
            </a:endParaRPr>
          </a:p>
          <a:p>
            <a:r>
              <a:rPr lang="x-none" sz="4000" dirty="0">
                <a:solidFill>
                  <a:schemeClr val="bg1"/>
                </a:solidFill>
              </a:rPr>
              <a:t>(6)  And I heard </a:t>
            </a:r>
            <a:r>
              <a:rPr lang="x-none" sz="4000" i="1" dirty="0">
                <a:solidFill>
                  <a:schemeClr val="bg1"/>
                </a:solidFill>
              </a:rPr>
              <a:t>something</a:t>
            </a:r>
            <a:r>
              <a:rPr lang="x-none" sz="4000" dirty="0">
                <a:solidFill>
                  <a:schemeClr val="bg1"/>
                </a:solidFill>
              </a:rPr>
              <a:t> like a voice in the center of the four living creatures saying, "A quart of wheat for a denarius, and three quarts of barley for a denarius; and do not damage the oil and the wine."</a:t>
            </a:r>
            <a:endParaRPr lang="en-US" sz="4000" dirty="0">
              <a:solidFill>
                <a:schemeClr val="bg1"/>
              </a:solidFill>
            </a:endParaRPr>
          </a:p>
          <a:p>
            <a:endParaRPr lang="en-US" dirty="0"/>
          </a:p>
        </p:txBody>
      </p:sp>
    </p:spTree>
    <p:extLst>
      <p:ext uri="{BB962C8B-B14F-4D97-AF65-F5344CB8AC3E}">
        <p14:creationId xmlns:p14="http://schemas.microsoft.com/office/powerpoint/2010/main" val="37442372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4B95DD61-F4A9-422E-8482-3DB8BB576F37}"/>
              </a:ext>
            </a:extLst>
          </p:cNvPr>
          <p:cNvSpPr txBox="1"/>
          <p:nvPr/>
        </p:nvSpPr>
        <p:spPr>
          <a:xfrm>
            <a:off x="355002" y="408791"/>
            <a:ext cx="11187953" cy="4431983"/>
          </a:xfrm>
          <a:prstGeom prst="rect">
            <a:avLst/>
          </a:prstGeom>
          <a:solidFill>
            <a:schemeClr val="tx1"/>
          </a:solidFill>
        </p:spPr>
        <p:txBody>
          <a:bodyPr wrap="square" rtlCol="0">
            <a:spAutoFit/>
          </a:bodyPr>
          <a:lstStyle/>
          <a:p>
            <a:r>
              <a:rPr lang="x-none" sz="4400" dirty="0">
                <a:solidFill>
                  <a:schemeClr val="bg1"/>
                </a:solidFill>
              </a:rPr>
              <a:t>(21)  'I gave her time to repent, and she does not want to repent of her immorality.</a:t>
            </a:r>
            <a:endParaRPr lang="en-US" sz="4400" dirty="0">
              <a:solidFill>
                <a:schemeClr val="bg1"/>
              </a:solidFill>
            </a:endParaRPr>
          </a:p>
          <a:p>
            <a:r>
              <a:rPr lang="x-none" sz="4400" dirty="0">
                <a:solidFill>
                  <a:schemeClr val="bg1"/>
                </a:solidFill>
              </a:rPr>
              <a:t>(22)  'Behold, I will throw her on a bed </a:t>
            </a:r>
            <a:r>
              <a:rPr lang="x-none" sz="4400" i="1" dirty="0">
                <a:solidFill>
                  <a:schemeClr val="bg1"/>
                </a:solidFill>
              </a:rPr>
              <a:t>of sickness,</a:t>
            </a:r>
            <a:r>
              <a:rPr lang="x-none" sz="4400" dirty="0">
                <a:solidFill>
                  <a:schemeClr val="bg1"/>
                </a:solidFill>
              </a:rPr>
              <a:t> and those who commit adultery with her into great tribulation, unless they repent of her deeds.</a:t>
            </a:r>
            <a:endParaRPr lang="en-US" sz="4400" dirty="0">
              <a:solidFill>
                <a:schemeClr val="bg1"/>
              </a:solidFill>
            </a:endParaRPr>
          </a:p>
          <a:p>
            <a:endParaRPr lang="en-US" dirty="0"/>
          </a:p>
        </p:txBody>
      </p:sp>
    </p:spTree>
    <p:extLst>
      <p:ext uri="{BB962C8B-B14F-4D97-AF65-F5344CB8AC3E}">
        <p14:creationId xmlns:p14="http://schemas.microsoft.com/office/powerpoint/2010/main" val="153622897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64802717-E39F-47DA-8A27-70B9FDB1CC3C}"/>
              </a:ext>
            </a:extLst>
          </p:cNvPr>
          <p:cNvSpPr txBox="1"/>
          <p:nvPr/>
        </p:nvSpPr>
        <p:spPr>
          <a:xfrm>
            <a:off x="580913" y="505609"/>
            <a:ext cx="10832951" cy="6524863"/>
          </a:xfrm>
          <a:prstGeom prst="rect">
            <a:avLst/>
          </a:prstGeom>
          <a:solidFill>
            <a:schemeClr val="tx1"/>
          </a:solidFill>
        </p:spPr>
        <p:txBody>
          <a:bodyPr wrap="square" rtlCol="0">
            <a:spAutoFit/>
          </a:bodyPr>
          <a:lstStyle/>
          <a:p>
            <a:r>
              <a:rPr lang="x-none" sz="4000" dirty="0">
                <a:solidFill>
                  <a:schemeClr val="bg1"/>
                </a:solidFill>
              </a:rPr>
              <a:t>Rev 6:7-8</a:t>
            </a:r>
            <a:endParaRPr lang="en-US" sz="4000" dirty="0">
              <a:solidFill>
                <a:schemeClr val="bg1"/>
              </a:solidFill>
            </a:endParaRPr>
          </a:p>
          <a:p>
            <a:r>
              <a:rPr lang="x-none" sz="4000" dirty="0">
                <a:solidFill>
                  <a:schemeClr val="bg1"/>
                </a:solidFill>
              </a:rPr>
              <a:t>(7)  When the Lamb broke the fourth seal, I heard the voice of the fourth living creature saying, "Come."</a:t>
            </a:r>
            <a:endParaRPr lang="en-US" sz="4000" dirty="0">
              <a:solidFill>
                <a:schemeClr val="bg1"/>
              </a:solidFill>
            </a:endParaRPr>
          </a:p>
          <a:p>
            <a:r>
              <a:rPr lang="x-none" sz="4000" dirty="0">
                <a:solidFill>
                  <a:schemeClr val="bg1"/>
                </a:solidFill>
              </a:rPr>
              <a:t>(8)  I looked, and behold, an ashen horse; and he who sat on it had the name Death; and Hades was following with him. Authority was given to them over a fourth of the earth, to kill with sword and with famine and with pestilence and by the wild beasts of the earth.</a:t>
            </a:r>
            <a:endParaRPr lang="en-US" sz="4000" dirty="0">
              <a:solidFill>
                <a:schemeClr val="bg1"/>
              </a:solidFill>
            </a:endParaRPr>
          </a:p>
          <a:p>
            <a:endParaRPr lang="en-US" dirty="0"/>
          </a:p>
        </p:txBody>
      </p:sp>
    </p:spTree>
    <p:extLst>
      <p:ext uri="{BB962C8B-B14F-4D97-AF65-F5344CB8AC3E}">
        <p14:creationId xmlns:p14="http://schemas.microsoft.com/office/powerpoint/2010/main" val="39427168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B6D01B30-5CFB-4BDB-9752-69A360850F78}"/>
              </a:ext>
            </a:extLst>
          </p:cNvPr>
          <p:cNvSpPr txBox="1"/>
          <p:nvPr/>
        </p:nvSpPr>
        <p:spPr>
          <a:xfrm>
            <a:off x="494852" y="473336"/>
            <a:ext cx="10800677" cy="4431983"/>
          </a:xfrm>
          <a:prstGeom prst="rect">
            <a:avLst/>
          </a:prstGeom>
          <a:solidFill>
            <a:schemeClr val="tx1"/>
          </a:solidFill>
        </p:spPr>
        <p:txBody>
          <a:bodyPr wrap="square" rtlCol="0">
            <a:spAutoFit/>
          </a:bodyPr>
          <a:lstStyle/>
          <a:p>
            <a:r>
              <a:rPr lang="x-none" sz="4400" dirty="0">
                <a:solidFill>
                  <a:schemeClr val="bg1"/>
                </a:solidFill>
              </a:rPr>
              <a:t>Rev 6:9-11</a:t>
            </a:r>
            <a:endParaRPr lang="en-US" sz="4400" dirty="0">
              <a:solidFill>
                <a:schemeClr val="bg1"/>
              </a:solidFill>
            </a:endParaRPr>
          </a:p>
          <a:p>
            <a:r>
              <a:rPr lang="x-none" sz="4400" dirty="0">
                <a:solidFill>
                  <a:schemeClr val="bg1"/>
                </a:solidFill>
              </a:rPr>
              <a:t>(9)  When the Lamb broke the fifth seal, I saw underneath the altar the souls of those who had been slain because of the word of God, and because of the testimony which they had maintained;</a:t>
            </a:r>
            <a:endParaRPr lang="en-US" sz="4400" dirty="0">
              <a:solidFill>
                <a:schemeClr val="bg1"/>
              </a:solidFill>
            </a:endParaRPr>
          </a:p>
          <a:p>
            <a:endParaRPr lang="en-US" dirty="0"/>
          </a:p>
        </p:txBody>
      </p:sp>
    </p:spTree>
    <p:extLst>
      <p:ext uri="{BB962C8B-B14F-4D97-AF65-F5344CB8AC3E}">
        <p14:creationId xmlns:p14="http://schemas.microsoft.com/office/powerpoint/2010/main" val="3074024579"/>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7476CC44-1C16-490E-A116-712DDDD69DBA}"/>
              </a:ext>
            </a:extLst>
          </p:cNvPr>
          <p:cNvSpPr txBox="1"/>
          <p:nvPr/>
        </p:nvSpPr>
        <p:spPr>
          <a:xfrm>
            <a:off x="505609" y="570155"/>
            <a:ext cx="10929770" cy="3077766"/>
          </a:xfrm>
          <a:prstGeom prst="rect">
            <a:avLst/>
          </a:prstGeom>
          <a:solidFill>
            <a:schemeClr val="tx1"/>
          </a:solidFill>
        </p:spPr>
        <p:txBody>
          <a:bodyPr wrap="square" rtlCol="0">
            <a:spAutoFit/>
          </a:bodyPr>
          <a:lstStyle/>
          <a:p>
            <a:r>
              <a:rPr lang="x-none" sz="4400" dirty="0">
                <a:solidFill>
                  <a:schemeClr val="bg1"/>
                </a:solidFill>
              </a:rPr>
              <a:t>(10)  and they cried out with a loud voice, saying, "How long, O Lord, holy and true, will You refrain from judging and avenging our blood on those who dwell on the earth?"</a:t>
            </a:r>
            <a:endParaRPr lang="en-US" sz="4400" dirty="0">
              <a:solidFill>
                <a:schemeClr val="bg1"/>
              </a:solidFill>
            </a:endParaRPr>
          </a:p>
          <a:p>
            <a:endParaRPr lang="en-US" dirty="0"/>
          </a:p>
        </p:txBody>
      </p:sp>
    </p:spTree>
    <p:extLst>
      <p:ext uri="{BB962C8B-B14F-4D97-AF65-F5344CB8AC3E}">
        <p14:creationId xmlns:p14="http://schemas.microsoft.com/office/powerpoint/2010/main" val="56492193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DDCA0917-A75B-4456-8CD6-67EABAADD087}"/>
              </a:ext>
            </a:extLst>
          </p:cNvPr>
          <p:cNvSpPr txBox="1"/>
          <p:nvPr/>
        </p:nvSpPr>
        <p:spPr>
          <a:xfrm>
            <a:off x="376518" y="387275"/>
            <a:ext cx="11166437" cy="4431983"/>
          </a:xfrm>
          <a:prstGeom prst="rect">
            <a:avLst/>
          </a:prstGeom>
          <a:solidFill>
            <a:schemeClr val="tx1"/>
          </a:solidFill>
        </p:spPr>
        <p:txBody>
          <a:bodyPr wrap="square" rtlCol="0">
            <a:spAutoFit/>
          </a:bodyPr>
          <a:lstStyle/>
          <a:p>
            <a:r>
              <a:rPr lang="x-none" sz="4400" dirty="0">
                <a:solidFill>
                  <a:schemeClr val="bg1"/>
                </a:solidFill>
              </a:rPr>
              <a:t>(11)  And there was given to each of them a white robe; and they were told that they should rest for a little while longer, until </a:t>
            </a:r>
            <a:r>
              <a:rPr lang="x-none" sz="4400" i="1" dirty="0">
                <a:solidFill>
                  <a:schemeClr val="bg1"/>
                </a:solidFill>
              </a:rPr>
              <a:t>the number of</a:t>
            </a:r>
            <a:r>
              <a:rPr lang="x-none" sz="4400" dirty="0">
                <a:solidFill>
                  <a:schemeClr val="bg1"/>
                </a:solidFill>
              </a:rPr>
              <a:t> their fellow servants and their brethren who were to be killed even as they had been, would be completed also.</a:t>
            </a:r>
            <a:endParaRPr lang="en-US" sz="4400" dirty="0">
              <a:solidFill>
                <a:schemeClr val="bg1"/>
              </a:solidFill>
            </a:endParaRPr>
          </a:p>
          <a:p>
            <a:endParaRPr lang="en-US" dirty="0"/>
          </a:p>
        </p:txBody>
      </p:sp>
    </p:spTree>
    <p:extLst>
      <p:ext uri="{BB962C8B-B14F-4D97-AF65-F5344CB8AC3E}">
        <p14:creationId xmlns:p14="http://schemas.microsoft.com/office/powerpoint/2010/main" val="267969295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812F34FE-F8D8-4051-BFEE-59A8DEB528E5}"/>
              </a:ext>
            </a:extLst>
          </p:cNvPr>
          <p:cNvSpPr txBox="1"/>
          <p:nvPr/>
        </p:nvSpPr>
        <p:spPr>
          <a:xfrm>
            <a:off x="462579" y="398033"/>
            <a:ext cx="11166437" cy="4154984"/>
          </a:xfrm>
          <a:prstGeom prst="rect">
            <a:avLst/>
          </a:prstGeom>
          <a:solidFill>
            <a:schemeClr val="tx1"/>
          </a:solidFill>
        </p:spPr>
        <p:txBody>
          <a:bodyPr wrap="square" rtlCol="0">
            <a:spAutoFit/>
          </a:bodyPr>
          <a:lstStyle/>
          <a:p>
            <a:r>
              <a:rPr lang="x-none" sz="4400" dirty="0">
                <a:solidFill>
                  <a:schemeClr val="bg1"/>
                </a:solidFill>
              </a:rPr>
              <a:t>Heb 10:31-39</a:t>
            </a:r>
            <a:endParaRPr lang="en-US" sz="4400" dirty="0">
              <a:solidFill>
                <a:schemeClr val="bg1"/>
              </a:solidFill>
            </a:endParaRPr>
          </a:p>
          <a:p>
            <a:r>
              <a:rPr lang="x-none" sz="4400" dirty="0">
                <a:solidFill>
                  <a:schemeClr val="bg1"/>
                </a:solidFill>
              </a:rPr>
              <a:t>(31)  It is a terrifying thing to fall into the hands of the living God.</a:t>
            </a:r>
            <a:endParaRPr lang="en-US" sz="4400" dirty="0">
              <a:solidFill>
                <a:schemeClr val="bg1"/>
              </a:solidFill>
            </a:endParaRPr>
          </a:p>
          <a:p>
            <a:r>
              <a:rPr lang="x-none" sz="4400" dirty="0">
                <a:solidFill>
                  <a:schemeClr val="bg1"/>
                </a:solidFill>
              </a:rPr>
              <a:t>(32)  But remember the former days, when, after being enlightened, you endured a great conflict of sufferings,</a:t>
            </a:r>
            <a:endParaRPr lang="en-US" sz="4400" dirty="0">
              <a:solidFill>
                <a:schemeClr val="bg1"/>
              </a:solidFill>
            </a:endParaRPr>
          </a:p>
        </p:txBody>
      </p:sp>
    </p:spTree>
    <p:extLst>
      <p:ext uri="{BB962C8B-B14F-4D97-AF65-F5344CB8AC3E}">
        <p14:creationId xmlns:p14="http://schemas.microsoft.com/office/powerpoint/2010/main" val="333800195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CF21FC31-1A44-46A5-BC5A-6BDB65A4389F}"/>
              </a:ext>
            </a:extLst>
          </p:cNvPr>
          <p:cNvSpPr txBox="1"/>
          <p:nvPr/>
        </p:nvSpPr>
        <p:spPr>
          <a:xfrm>
            <a:off x="430306" y="441064"/>
            <a:ext cx="11026588" cy="5786199"/>
          </a:xfrm>
          <a:prstGeom prst="rect">
            <a:avLst/>
          </a:prstGeom>
          <a:solidFill>
            <a:schemeClr val="tx1"/>
          </a:solidFill>
        </p:spPr>
        <p:txBody>
          <a:bodyPr wrap="square" rtlCol="0">
            <a:spAutoFit/>
          </a:bodyPr>
          <a:lstStyle/>
          <a:p>
            <a:r>
              <a:rPr lang="x-none" sz="4400" dirty="0">
                <a:solidFill>
                  <a:schemeClr val="bg1"/>
                </a:solidFill>
              </a:rPr>
              <a:t>(33)  partly by being made a public spectacle through reproaches and tribulations, and partly by becoming sharers with those who were so treated.</a:t>
            </a:r>
            <a:endParaRPr lang="en-US" sz="4400" dirty="0">
              <a:solidFill>
                <a:schemeClr val="bg1"/>
              </a:solidFill>
            </a:endParaRPr>
          </a:p>
          <a:p>
            <a:r>
              <a:rPr lang="x-none" sz="4400" dirty="0">
                <a:solidFill>
                  <a:schemeClr val="bg1"/>
                </a:solidFill>
              </a:rPr>
              <a:t>(34)  For you showed sympathy to the prisoners and accepted joyfully the seizure of your property, knowing that you have for yourselves a better possession and a lasting one.</a:t>
            </a:r>
            <a:endParaRPr lang="en-US" sz="4400" dirty="0">
              <a:solidFill>
                <a:schemeClr val="bg1"/>
              </a:solidFill>
            </a:endParaRPr>
          </a:p>
          <a:p>
            <a:endParaRPr lang="en-US" dirty="0"/>
          </a:p>
        </p:txBody>
      </p:sp>
    </p:spTree>
    <p:extLst>
      <p:ext uri="{BB962C8B-B14F-4D97-AF65-F5344CB8AC3E}">
        <p14:creationId xmlns:p14="http://schemas.microsoft.com/office/powerpoint/2010/main" val="3511886857"/>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5690E862-BD68-48A5-BCEE-3EAAB1F72A31}"/>
              </a:ext>
            </a:extLst>
          </p:cNvPr>
          <p:cNvSpPr txBox="1"/>
          <p:nvPr/>
        </p:nvSpPr>
        <p:spPr>
          <a:xfrm>
            <a:off x="301214" y="387275"/>
            <a:ext cx="11252499" cy="5109091"/>
          </a:xfrm>
          <a:prstGeom prst="rect">
            <a:avLst/>
          </a:prstGeom>
          <a:solidFill>
            <a:schemeClr val="tx1"/>
          </a:solidFill>
        </p:spPr>
        <p:txBody>
          <a:bodyPr wrap="square" rtlCol="0">
            <a:spAutoFit/>
          </a:bodyPr>
          <a:lstStyle/>
          <a:p>
            <a:r>
              <a:rPr lang="x-none" sz="4400" dirty="0">
                <a:solidFill>
                  <a:schemeClr val="bg1"/>
                </a:solidFill>
              </a:rPr>
              <a:t>(35)  Therefore, do not throw away your confidence, which has a great reward.</a:t>
            </a:r>
            <a:endParaRPr lang="en-US" sz="4400" dirty="0">
              <a:solidFill>
                <a:schemeClr val="bg1"/>
              </a:solidFill>
            </a:endParaRPr>
          </a:p>
          <a:p>
            <a:r>
              <a:rPr lang="x-none" sz="4400" dirty="0">
                <a:solidFill>
                  <a:schemeClr val="bg1"/>
                </a:solidFill>
              </a:rPr>
              <a:t>(36)  For you have need of endurance, so that when you have done the will of God, you may receive what was promised.</a:t>
            </a:r>
            <a:endParaRPr lang="en-US" sz="4400" dirty="0">
              <a:solidFill>
                <a:schemeClr val="bg1"/>
              </a:solidFill>
            </a:endParaRPr>
          </a:p>
          <a:p>
            <a:r>
              <a:rPr lang="x-none" sz="4400" dirty="0">
                <a:solidFill>
                  <a:schemeClr val="bg1"/>
                </a:solidFill>
              </a:rPr>
              <a:t>(37)  FOR YET IN A VERY LITTLE WHILE, HE WHO IS COMING WILL COME, AND WILL NOT DELAY.</a:t>
            </a:r>
            <a:endParaRPr lang="en-US" sz="4400" dirty="0">
              <a:solidFill>
                <a:schemeClr val="bg1"/>
              </a:solidFill>
            </a:endParaRPr>
          </a:p>
          <a:p>
            <a:endParaRPr lang="en-US" dirty="0"/>
          </a:p>
        </p:txBody>
      </p:sp>
    </p:spTree>
    <p:extLst>
      <p:ext uri="{BB962C8B-B14F-4D97-AF65-F5344CB8AC3E}">
        <p14:creationId xmlns:p14="http://schemas.microsoft.com/office/powerpoint/2010/main" val="3336499937"/>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EA45D583-FB87-4FCE-A794-A583346722D6}"/>
              </a:ext>
            </a:extLst>
          </p:cNvPr>
          <p:cNvSpPr txBox="1"/>
          <p:nvPr/>
        </p:nvSpPr>
        <p:spPr>
          <a:xfrm>
            <a:off x="387275" y="494852"/>
            <a:ext cx="11177196" cy="4154984"/>
          </a:xfrm>
          <a:prstGeom prst="rect">
            <a:avLst/>
          </a:prstGeom>
          <a:solidFill>
            <a:schemeClr val="tx1"/>
          </a:solidFill>
        </p:spPr>
        <p:txBody>
          <a:bodyPr wrap="square" rtlCol="0">
            <a:spAutoFit/>
          </a:bodyPr>
          <a:lstStyle/>
          <a:p>
            <a:r>
              <a:rPr lang="x-none" sz="4400" dirty="0">
                <a:solidFill>
                  <a:schemeClr val="bg1"/>
                </a:solidFill>
              </a:rPr>
              <a:t>(38)  BUT MY RIGHTEOUS ONE SHALL LIVE BY FAITH; AND IF HE SHRINKS BACK, MY SOUL HAS NO PLEASURE IN HIM.</a:t>
            </a:r>
            <a:endParaRPr lang="en-US" sz="4400" dirty="0">
              <a:solidFill>
                <a:schemeClr val="bg1"/>
              </a:solidFill>
            </a:endParaRPr>
          </a:p>
          <a:p>
            <a:r>
              <a:rPr lang="x-none" sz="4400" dirty="0">
                <a:solidFill>
                  <a:schemeClr val="bg1"/>
                </a:solidFill>
              </a:rPr>
              <a:t>(39)  But we are not of those who shrink back to destruction, but of those who have faith to the preserving of the soul.</a:t>
            </a:r>
            <a:endParaRPr lang="en-US" sz="4400" dirty="0">
              <a:solidFill>
                <a:schemeClr val="bg1"/>
              </a:solidFill>
            </a:endParaRPr>
          </a:p>
        </p:txBody>
      </p:sp>
    </p:spTree>
    <p:extLst>
      <p:ext uri="{BB962C8B-B14F-4D97-AF65-F5344CB8AC3E}">
        <p14:creationId xmlns:p14="http://schemas.microsoft.com/office/powerpoint/2010/main" val="2184469753"/>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8501D8C5-E8F4-4912-A037-E7E5A8691A20}"/>
              </a:ext>
            </a:extLst>
          </p:cNvPr>
          <p:cNvSpPr txBox="1"/>
          <p:nvPr/>
        </p:nvSpPr>
        <p:spPr>
          <a:xfrm>
            <a:off x="516367" y="516367"/>
            <a:ext cx="11058861" cy="1046440"/>
          </a:xfrm>
          <a:prstGeom prst="rect">
            <a:avLst/>
          </a:prstGeom>
          <a:solidFill>
            <a:schemeClr val="tx1"/>
          </a:solidFill>
        </p:spPr>
        <p:txBody>
          <a:bodyPr wrap="square" rtlCol="0">
            <a:spAutoFit/>
          </a:bodyPr>
          <a:lstStyle/>
          <a:p>
            <a:r>
              <a:rPr lang="en-US" sz="4400" dirty="0">
                <a:solidFill>
                  <a:schemeClr val="bg1"/>
                </a:solidFill>
              </a:rPr>
              <a:t>Rev 2:28  and I will give him the morning star. </a:t>
            </a:r>
          </a:p>
          <a:p>
            <a:endParaRPr lang="en-US" dirty="0"/>
          </a:p>
        </p:txBody>
      </p:sp>
    </p:spTree>
    <p:extLst>
      <p:ext uri="{BB962C8B-B14F-4D97-AF65-F5344CB8AC3E}">
        <p14:creationId xmlns:p14="http://schemas.microsoft.com/office/powerpoint/2010/main" val="4160807858"/>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E276AE5B-7FAC-488E-BE72-AC25EBA226F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16000" y="222250"/>
            <a:ext cx="10160000" cy="6413500"/>
          </a:xfrm>
          <a:prstGeom prst="rect">
            <a:avLst/>
          </a:prstGeom>
        </p:spPr>
      </p:pic>
    </p:spTree>
    <p:extLst>
      <p:ext uri="{BB962C8B-B14F-4D97-AF65-F5344CB8AC3E}">
        <p14:creationId xmlns:p14="http://schemas.microsoft.com/office/powerpoint/2010/main" val="16907199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644403FA-35CB-4CEF-8672-A61524598B7D}"/>
              </a:ext>
            </a:extLst>
          </p:cNvPr>
          <p:cNvSpPr txBox="1"/>
          <p:nvPr/>
        </p:nvSpPr>
        <p:spPr>
          <a:xfrm>
            <a:off x="527125" y="462579"/>
            <a:ext cx="10983557" cy="3754874"/>
          </a:xfrm>
          <a:prstGeom prst="rect">
            <a:avLst/>
          </a:prstGeom>
          <a:solidFill>
            <a:schemeClr val="tx1"/>
          </a:solidFill>
        </p:spPr>
        <p:txBody>
          <a:bodyPr wrap="square" rtlCol="0">
            <a:spAutoFit/>
          </a:bodyPr>
          <a:lstStyle/>
          <a:p>
            <a:r>
              <a:rPr lang="x-none" sz="4400" dirty="0">
                <a:solidFill>
                  <a:schemeClr val="bg1"/>
                </a:solidFill>
              </a:rPr>
              <a:t>(23)  'And I will kill her children with pestilence, and all the churches will know that I am He who searches the minds and hearts; and I will give to each one of you according to your deeds.</a:t>
            </a:r>
            <a:endParaRPr lang="en-US" sz="4400" dirty="0">
              <a:solidFill>
                <a:schemeClr val="bg1"/>
              </a:solidFill>
            </a:endParaRPr>
          </a:p>
          <a:p>
            <a:endParaRPr lang="en-US" dirty="0"/>
          </a:p>
        </p:txBody>
      </p:sp>
    </p:spTree>
    <p:extLst>
      <p:ext uri="{BB962C8B-B14F-4D97-AF65-F5344CB8AC3E}">
        <p14:creationId xmlns:p14="http://schemas.microsoft.com/office/powerpoint/2010/main" val="2322032149"/>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6CB1CAE4-4FDB-4C57-9D10-69629A5511D5}"/>
              </a:ext>
            </a:extLst>
          </p:cNvPr>
          <p:cNvSpPr txBox="1"/>
          <p:nvPr/>
        </p:nvSpPr>
        <p:spPr>
          <a:xfrm>
            <a:off x="849855" y="2644170"/>
            <a:ext cx="10843708" cy="1569660"/>
          </a:xfrm>
          <a:prstGeom prst="rect">
            <a:avLst/>
          </a:prstGeom>
          <a:solidFill>
            <a:schemeClr val="tx1"/>
          </a:solidFill>
        </p:spPr>
        <p:txBody>
          <a:bodyPr wrap="square" rtlCol="0">
            <a:spAutoFit/>
          </a:bodyPr>
          <a:lstStyle/>
          <a:p>
            <a:pPr algn="ctr"/>
            <a:r>
              <a:rPr lang="en-US" sz="9600" dirty="0">
                <a:solidFill>
                  <a:schemeClr val="bg1"/>
                </a:solidFill>
              </a:rPr>
              <a:t>Hang in there!</a:t>
            </a:r>
          </a:p>
        </p:txBody>
      </p:sp>
    </p:spTree>
    <p:extLst>
      <p:ext uri="{BB962C8B-B14F-4D97-AF65-F5344CB8AC3E}">
        <p14:creationId xmlns:p14="http://schemas.microsoft.com/office/powerpoint/2010/main" val="6799542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DD96C56-FB7F-49C2-BCE4-10358AEAF35D}"/>
              </a:ext>
            </a:extLst>
          </p:cNvPr>
          <p:cNvSpPr txBox="1"/>
          <p:nvPr/>
        </p:nvSpPr>
        <p:spPr>
          <a:xfrm>
            <a:off x="398033" y="430306"/>
            <a:ext cx="11230983" cy="4431983"/>
          </a:xfrm>
          <a:prstGeom prst="rect">
            <a:avLst/>
          </a:prstGeom>
          <a:solidFill>
            <a:schemeClr val="tx1"/>
          </a:solidFill>
        </p:spPr>
        <p:txBody>
          <a:bodyPr wrap="square" rtlCol="0">
            <a:spAutoFit/>
          </a:bodyPr>
          <a:lstStyle/>
          <a:p>
            <a:r>
              <a:rPr lang="x-none" sz="4400" dirty="0">
                <a:solidFill>
                  <a:schemeClr val="bg1"/>
                </a:solidFill>
              </a:rPr>
              <a:t>(24)  'But I say to you, the rest who are in Thyatira, who do not hold this teaching, who have not known the deep things of Satan, as they call them—I place no other burden on you.</a:t>
            </a:r>
            <a:endParaRPr lang="en-US" sz="4400" dirty="0">
              <a:solidFill>
                <a:schemeClr val="bg1"/>
              </a:solidFill>
            </a:endParaRPr>
          </a:p>
          <a:p>
            <a:r>
              <a:rPr lang="x-none" sz="4400" dirty="0">
                <a:solidFill>
                  <a:schemeClr val="bg1"/>
                </a:solidFill>
              </a:rPr>
              <a:t>(25)  'Nevertheless what you have, hold fast until I come.</a:t>
            </a:r>
            <a:endParaRPr lang="en-US" sz="4400" dirty="0">
              <a:solidFill>
                <a:schemeClr val="bg1"/>
              </a:solidFill>
            </a:endParaRPr>
          </a:p>
          <a:p>
            <a:endParaRPr lang="en-US" dirty="0"/>
          </a:p>
        </p:txBody>
      </p:sp>
    </p:spTree>
    <p:extLst>
      <p:ext uri="{BB962C8B-B14F-4D97-AF65-F5344CB8AC3E}">
        <p14:creationId xmlns:p14="http://schemas.microsoft.com/office/powerpoint/2010/main" val="175841018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C9232920-DC7F-4606-AD3F-B37D4902B069}"/>
              </a:ext>
            </a:extLst>
          </p:cNvPr>
          <p:cNvSpPr txBox="1"/>
          <p:nvPr/>
        </p:nvSpPr>
        <p:spPr>
          <a:xfrm>
            <a:off x="279699" y="279699"/>
            <a:ext cx="11381590" cy="4832092"/>
          </a:xfrm>
          <a:prstGeom prst="rect">
            <a:avLst/>
          </a:prstGeom>
          <a:solidFill>
            <a:schemeClr val="tx1"/>
          </a:solidFill>
        </p:spPr>
        <p:txBody>
          <a:bodyPr wrap="square" rtlCol="0">
            <a:spAutoFit/>
          </a:bodyPr>
          <a:lstStyle/>
          <a:p>
            <a:r>
              <a:rPr lang="x-none" sz="4400" dirty="0">
                <a:solidFill>
                  <a:schemeClr val="bg1"/>
                </a:solidFill>
              </a:rPr>
              <a:t>(26)  'He who overcomes, and he who keeps My deeds until the end, TO HIM I WILL GIVE AUTHORITY OVER THE NATIONS;</a:t>
            </a:r>
            <a:endParaRPr lang="en-US" sz="4400" dirty="0">
              <a:solidFill>
                <a:schemeClr val="bg1"/>
              </a:solidFill>
            </a:endParaRPr>
          </a:p>
          <a:p>
            <a:r>
              <a:rPr lang="en-US" sz="4400" dirty="0">
                <a:solidFill>
                  <a:schemeClr val="bg1"/>
                </a:solidFill>
              </a:rPr>
              <a:t>(27)  AND HE SHALL RULE THEM WITH A ROD OF IRON, AS THE VESSELS OF THE POTTER ARE BROKEN TO PIECES, as I also have received </a:t>
            </a:r>
            <a:r>
              <a:rPr lang="en-US" sz="4400" i="1" dirty="0">
                <a:solidFill>
                  <a:schemeClr val="bg1"/>
                </a:solidFill>
              </a:rPr>
              <a:t>authority</a:t>
            </a:r>
            <a:r>
              <a:rPr lang="en-US" sz="4400" dirty="0">
                <a:solidFill>
                  <a:schemeClr val="bg1"/>
                </a:solidFill>
              </a:rPr>
              <a:t> from My Father;</a:t>
            </a:r>
          </a:p>
        </p:txBody>
      </p:sp>
    </p:spTree>
    <p:extLst>
      <p:ext uri="{BB962C8B-B14F-4D97-AF65-F5344CB8AC3E}">
        <p14:creationId xmlns:p14="http://schemas.microsoft.com/office/powerpoint/2010/main" val="8428050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9E33827E-4B98-42D0-A75C-8EA3FC3F0017}"/>
              </a:ext>
            </a:extLst>
          </p:cNvPr>
          <p:cNvSpPr txBox="1"/>
          <p:nvPr/>
        </p:nvSpPr>
        <p:spPr>
          <a:xfrm>
            <a:off x="419548" y="484094"/>
            <a:ext cx="11155680" cy="3077766"/>
          </a:xfrm>
          <a:prstGeom prst="rect">
            <a:avLst/>
          </a:prstGeom>
          <a:solidFill>
            <a:schemeClr val="tx1"/>
          </a:solidFill>
        </p:spPr>
        <p:txBody>
          <a:bodyPr wrap="square" rtlCol="0">
            <a:spAutoFit/>
          </a:bodyPr>
          <a:lstStyle/>
          <a:p>
            <a:r>
              <a:rPr lang="x-none" sz="4400" dirty="0">
                <a:solidFill>
                  <a:schemeClr val="bg1"/>
                </a:solidFill>
              </a:rPr>
              <a:t>(28)  and I will give him the morning star.</a:t>
            </a:r>
            <a:endParaRPr lang="en-US" sz="4400" dirty="0">
              <a:solidFill>
                <a:schemeClr val="bg1"/>
              </a:solidFill>
            </a:endParaRPr>
          </a:p>
          <a:p>
            <a:r>
              <a:rPr lang="x-none" sz="4400" dirty="0">
                <a:solidFill>
                  <a:schemeClr val="bg1"/>
                </a:solidFill>
              </a:rPr>
              <a:t>(29)  'He who has an ear, let him hear what the Spirit says to the churches.'</a:t>
            </a:r>
            <a:endParaRPr lang="en-US" sz="4400" dirty="0">
              <a:solidFill>
                <a:schemeClr val="bg1"/>
              </a:solidFill>
            </a:endParaRPr>
          </a:p>
          <a:p>
            <a:r>
              <a:rPr lang="en-US" sz="4400" dirty="0">
                <a:solidFill>
                  <a:schemeClr val="bg1"/>
                </a:solidFill>
              </a:rPr>
              <a:t> </a:t>
            </a:r>
          </a:p>
          <a:p>
            <a:endParaRPr lang="en-US" dirty="0"/>
          </a:p>
        </p:txBody>
      </p:sp>
    </p:spTree>
    <p:extLst>
      <p:ext uri="{BB962C8B-B14F-4D97-AF65-F5344CB8AC3E}">
        <p14:creationId xmlns:p14="http://schemas.microsoft.com/office/powerpoint/2010/main" val="99678110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6CB1CAE4-4FDB-4C57-9D10-69629A5511D5}"/>
              </a:ext>
            </a:extLst>
          </p:cNvPr>
          <p:cNvSpPr txBox="1"/>
          <p:nvPr/>
        </p:nvSpPr>
        <p:spPr>
          <a:xfrm>
            <a:off x="849855" y="2644170"/>
            <a:ext cx="10843708" cy="1569660"/>
          </a:xfrm>
          <a:prstGeom prst="rect">
            <a:avLst/>
          </a:prstGeom>
          <a:solidFill>
            <a:schemeClr val="tx1"/>
          </a:solidFill>
        </p:spPr>
        <p:txBody>
          <a:bodyPr wrap="square" rtlCol="0">
            <a:spAutoFit/>
          </a:bodyPr>
          <a:lstStyle/>
          <a:p>
            <a:pPr algn="ctr"/>
            <a:r>
              <a:rPr lang="en-US" sz="9600" dirty="0">
                <a:solidFill>
                  <a:schemeClr val="bg1"/>
                </a:solidFill>
              </a:rPr>
              <a:t>Hang in there!</a:t>
            </a:r>
          </a:p>
        </p:txBody>
      </p:sp>
    </p:spTree>
    <p:extLst>
      <p:ext uri="{BB962C8B-B14F-4D97-AF65-F5344CB8AC3E}">
        <p14:creationId xmlns:p14="http://schemas.microsoft.com/office/powerpoint/2010/main" val="81221286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79</TotalTime>
  <Words>190</Words>
  <Application>Microsoft Office PowerPoint</Application>
  <PresentationFormat>Widescreen</PresentationFormat>
  <Paragraphs>96</Paragraphs>
  <Slides>50</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50</vt:i4>
      </vt:variant>
    </vt:vector>
  </HeadingPairs>
  <TitlesOfParts>
    <vt:vector size="55" baseType="lpstr">
      <vt:lpstr>Arial</vt:lpstr>
      <vt:lpstr>Calibri</vt:lpstr>
      <vt:lpstr>Calibri Light</vt:lpstr>
      <vt:lpstr>Verdana</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Chris Cadwallader</dc:creator>
  <cp:lastModifiedBy>WCCMediaTech</cp:lastModifiedBy>
  <cp:revision>11</cp:revision>
  <dcterms:created xsi:type="dcterms:W3CDTF">2020-03-01T12:09:21Z</dcterms:created>
  <dcterms:modified xsi:type="dcterms:W3CDTF">2020-03-01T14:49:43Z</dcterms:modified>
</cp:coreProperties>
</file>